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031" y="1478026"/>
            <a:ext cx="2614929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031" y="1794957"/>
            <a:ext cx="4957445" cy="370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37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59320" y="6380747"/>
            <a:ext cx="2202179" cy="37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318"/>
              <a:ext cx="9143999" cy="80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71600" y="594359"/>
            <a:ext cx="4495799" cy="871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127" y="2461005"/>
            <a:ext cx="3980815" cy="854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5080" algn="ctr">
              <a:lnSpc>
                <a:spcPct val="113799"/>
              </a:lnSpc>
              <a:spcBef>
                <a:spcPts val="95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CLASS –X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SCIENCE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77284" y="1684020"/>
            <a:ext cx="4749165" cy="3866515"/>
            <a:chOff x="4177284" y="1684020"/>
            <a:chExt cx="4749165" cy="3866515"/>
          </a:xfrm>
        </p:grpSpPr>
        <p:sp>
          <p:nvSpPr>
            <p:cNvPr id="11" name="object 11"/>
            <p:cNvSpPr/>
            <p:nvPr/>
          </p:nvSpPr>
          <p:spPr>
            <a:xfrm>
              <a:off x="4177284" y="1684020"/>
              <a:ext cx="4748784" cy="3866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72483" y="1879600"/>
              <a:ext cx="4160037" cy="32776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31071" y="6545376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46936"/>
            <a:ext cx="7927975" cy="42818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600" b="1" dirty="0">
                <a:latin typeface="Lucida Sans Unicode"/>
                <a:cs typeface="Lucida Sans Unicode"/>
              </a:rPr>
              <a:t>Principal</a:t>
            </a:r>
            <a:r>
              <a:rPr sz="1600" b="1" spc="-4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Focus:</a:t>
            </a:r>
            <a:endParaRPr sz="16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Focus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 Concave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Mirror: </a:t>
            </a:r>
            <a:r>
              <a:rPr sz="1600" spc="-5" dirty="0">
                <a:latin typeface="Lucida Sans Unicode"/>
                <a:cs typeface="Lucida Sans Unicode"/>
              </a:rPr>
              <a:t>It is a</a:t>
            </a:r>
            <a:r>
              <a:rPr sz="1600" spc="14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point</a:t>
            </a:r>
            <a:endParaRPr sz="1600">
              <a:latin typeface="Lucida Sans Unicode"/>
              <a:cs typeface="Lucida Sans Unicode"/>
            </a:endParaRPr>
          </a:p>
          <a:p>
            <a:pPr marL="29591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Lucida Sans Unicode"/>
                <a:cs typeface="Lucida Sans Unicode"/>
              </a:rPr>
              <a:t>on the principal </a:t>
            </a:r>
            <a:r>
              <a:rPr sz="1600" spc="-10" dirty="0">
                <a:latin typeface="Lucida Sans Unicode"/>
                <a:cs typeface="Lucida Sans Unicode"/>
              </a:rPr>
              <a:t>axis, </a:t>
            </a:r>
            <a:r>
              <a:rPr sz="1600" spc="-5" dirty="0">
                <a:latin typeface="Lucida Sans Unicode"/>
                <a:cs typeface="Lucida Sans Unicode"/>
              </a:rPr>
              <a:t>where </a:t>
            </a:r>
            <a:r>
              <a:rPr sz="1600" spc="-10" dirty="0">
                <a:latin typeface="Lucida Sans Unicode"/>
                <a:cs typeface="Lucida Sans Unicode"/>
              </a:rPr>
              <a:t>all </a:t>
            </a:r>
            <a:r>
              <a:rPr sz="1600" spc="-5" dirty="0">
                <a:latin typeface="Lucida Sans Unicode"/>
                <a:cs typeface="Lucida Sans Unicode"/>
              </a:rPr>
              <a:t>the</a:t>
            </a:r>
            <a:r>
              <a:rPr sz="1600" spc="10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rays</a:t>
            </a:r>
            <a:endParaRPr sz="1600">
              <a:latin typeface="Lucida Sans Unicode"/>
              <a:cs typeface="Lucida Sans Unicode"/>
            </a:endParaRPr>
          </a:p>
          <a:p>
            <a:pPr marL="295910">
              <a:lnSpc>
                <a:spcPct val="100000"/>
              </a:lnSpc>
              <a:spcBef>
                <a:spcPts val="300"/>
              </a:spcBef>
            </a:pPr>
            <a:r>
              <a:rPr sz="1600" spc="-10" dirty="0">
                <a:latin typeface="Lucida Sans Unicode"/>
                <a:cs typeface="Lucida Sans Unicode"/>
              </a:rPr>
              <a:t>parallel </a:t>
            </a:r>
            <a:r>
              <a:rPr sz="1600" spc="-5" dirty="0">
                <a:latin typeface="Lucida Sans Unicode"/>
                <a:cs typeface="Lucida Sans Unicode"/>
              </a:rPr>
              <a:t>to the </a:t>
            </a:r>
            <a:r>
              <a:rPr sz="1600" spc="-10" dirty="0">
                <a:latin typeface="Lucida Sans Unicode"/>
                <a:cs typeface="Lucida Sans Unicode"/>
              </a:rPr>
              <a:t>principal axis</a:t>
            </a:r>
            <a:r>
              <a:rPr sz="1600" spc="13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converge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Lucida Sans Unicode"/>
              <a:cs typeface="Lucida Sans Unicode"/>
            </a:endParaRPr>
          </a:p>
          <a:p>
            <a:pPr marL="295910" marR="3580765" lvl="1">
              <a:lnSpc>
                <a:spcPct val="115599"/>
              </a:lnSpc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Focus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 Convex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Mirror: </a:t>
            </a:r>
            <a:r>
              <a:rPr sz="1600" spc="-5" dirty="0">
                <a:latin typeface="Lucida Sans Unicode"/>
                <a:cs typeface="Lucida Sans Unicode"/>
              </a:rPr>
              <a:t>It is a point  on the </a:t>
            </a:r>
            <a:r>
              <a:rPr sz="1600" spc="-10" dirty="0">
                <a:latin typeface="Lucida Sans Unicode"/>
                <a:cs typeface="Lucida Sans Unicode"/>
              </a:rPr>
              <a:t>principal </a:t>
            </a:r>
            <a:r>
              <a:rPr sz="1600" spc="-5" dirty="0">
                <a:latin typeface="Lucida Sans Unicode"/>
                <a:cs typeface="Lucida Sans Unicode"/>
              </a:rPr>
              <a:t>axis, </a:t>
            </a:r>
            <a:r>
              <a:rPr sz="1600" spc="-10" dirty="0">
                <a:latin typeface="Lucida Sans Unicode"/>
                <a:cs typeface="Lucida Sans Unicode"/>
              </a:rPr>
              <a:t>where </a:t>
            </a:r>
            <a:r>
              <a:rPr sz="1600" spc="-5" dirty="0">
                <a:latin typeface="Lucida Sans Unicode"/>
                <a:cs typeface="Lucida Sans Unicode"/>
              </a:rPr>
              <a:t>the </a:t>
            </a:r>
            <a:r>
              <a:rPr sz="1600" spc="-10" dirty="0">
                <a:latin typeface="Lucida Sans Unicode"/>
                <a:cs typeface="Lucida Sans Unicode"/>
              </a:rPr>
              <a:t>reflected  rays appear </a:t>
            </a:r>
            <a:r>
              <a:rPr sz="1600" spc="-5" dirty="0">
                <a:latin typeface="Lucida Sans Unicode"/>
                <a:cs typeface="Lucida Sans Unicode"/>
              </a:rPr>
              <a:t>to</a:t>
            </a:r>
            <a:r>
              <a:rPr sz="1600" spc="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converge</a:t>
            </a:r>
            <a:endParaRPr sz="1600">
              <a:latin typeface="Lucida Sans Unicode"/>
              <a:cs typeface="Lucida Sans Unicode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Verdana"/>
              <a:buChar char="◦"/>
            </a:pPr>
            <a:endParaRPr sz="32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600" b="1" dirty="0">
                <a:latin typeface="Lucida Sans Unicode"/>
                <a:cs typeface="Lucida Sans Unicode"/>
              </a:rPr>
              <a:t>Focal length of Spherical</a:t>
            </a:r>
            <a:r>
              <a:rPr sz="1600" b="1" spc="-75" dirty="0">
                <a:latin typeface="Lucida Sans Unicode"/>
                <a:cs typeface="Lucida Sans Unicode"/>
              </a:rPr>
              <a:t> </a:t>
            </a:r>
            <a:r>
              <a:rPr sz="1600" b="1" spc="-5" dirty="0">
                <a:latin typeface="Lucida Sans Unicode"/>
                <a:cs typeface="Lucida Sans Unicode"/>
              </a:rPr>
              <a:t>Mirrors:</a:t>
            </a:r>
            <a:endParaRPr sz="1600">
              <a:latin typeface="Lucida Sans Unicode"/>
              <a:cs typeface="Lucida Sans Unicode"/>
            </a:endParaRPr>
          </a:p>
          <a:p>
            <a:pPr marL="524510" marR="25907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10" dirty="0"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 </a:t>
            </a:r>
            <a:r>
              <a:rPr sz="1600" spc="-10" dirty="0">
                <a:latin typeface="Lucida Sans Unicode"/>
                <a:cs typeface="Lucida Sans Unicode"/>
              </a:rPr>
              <a:t>between </a:t>
            </a:r>
            <a:r>
              <a:rPr sz="1600" spc="-5" dirty="0">
                <a:latin typeface="Lucida Sans Unicode"/>
                <a:cs typeface="Lucida Sans Unicode"/>
              </a:rPr>
              <a:t>the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pole </a:t>
            </a:r>
            <a:r>
              <a:rPr sz="1600" spc="-10" dirty="0">
                <a:latin typeface="Lucida Sans Unicode"/>
                <a:cs typeface="Lucida Sans Unicode"/>
              </a:rPr>
              <a:t>and </a:t>
            </a:r>
            <a:r>
              <a:rPr sz="1600" spc="-5" dirty="0"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principal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focus </a:t>
            </a:r>
            <a:r>
              <a:rPr sz="1600" spc="-5" dirty="0">
                <a:latin typeface="Lucida Sans Unicode"/>
                <a:cs typeface="Lucida Sans Unicode"/>
              </a:rPr>
              <a:t>is </a:t>
            </a:r>
            <a:r>
              <a:rPr sz="1600" spc="-10" dirty="0">
                <a:latin typeface="Lucida Sans Unicode"/>
                <a:cs typeface="Lucida Sans Unicode"/>
              </a:rPr>
              <a:t>called </a:t>
            </a:r>
            <a:r>
              <a:rPr sz="1600" spc="-5" dirty="0">
                <a:latin typeface="Lucida Sans Unicode"/>
                <a:cs typeface="Lucida Sans Unicode"/>
              </a:rPr>
              <a:t>the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focal 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length </a:t>
            </a:r>
            <a:r>
              <a:rPr sz="1600" spc="-5" dirty="0">
                <a:latin typeface="Lucida Sans Unicode"/>
                <a:cs typeface="Lucida Sans Unicode"/>
              </a:rPr>
              <a:t>of the </a:t>
            </a:r>
            <a:r>
              <a:rPr sz="1600" spc="-10" dirty="0">
                <a:latin typeface="Lucida Sans Unicode"/>
                <a:cs typeface="Lucida Sans Unicode"/>
              </a:rPr>
              <a:t>spherical</a:t>
            </a:r>
            <a:r>
              <a:rPr sz="1600" spc="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mirror</a:t>
            </a:r>
            <a:endParaRPr sz="1600">
              <a:latin typeface="Lucida Sans Unicode"/>
              <a:cs typeface="Lucida Sans Unicode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</a:pPr>
            <a:endParaRPr sz="1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600" spc="-10" dirty="0"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Radius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 Curvature </a:t>
            </a:r>
            <a:r>
              <a:rPr sz="1600" spc="-5" dirty="0">
                <a:latin typeface="Lucida Sans Unicode"/>
                <a:cs typeface="Lucida Sans Unicode"/>
              </a:rPr>
              <a:t>is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two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times </a:t>
            </a:r>
            <a:r>
              <a:rPr sz="1600" spc="-5" dirty="0"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Focal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Length </a:t>
            </a:r>
            <a:r>
              <a:rPr sz="1600" spc="-5" dirty="0">
                <a:latin typeface="Lucida Sans Unicode"/>
                <a:cs typeface="Lucida Sans Unicode"/>
              </a:rPr>
              <a:t>of </a:t>
            </a:r>
            <a:r>
              <a:rPr sz="1600" spc="-10" dirty="0">
                <a:latin typeface="Lucida Sans Unicode"/>
                <a:cs typeface="Lucida Sans Unicode"/>
              </a:rPr>
              <a:t>any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spherical</a:t>
            </a:r>
            <a:r>
              <a:rPr sz="1600" spc="35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755" y="690372"/>
            <a:ext cx="772668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317" y="1205483"/>
            <a:ext cx="2785847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317" y="2866644"/>
            <a:ext cx="2885342" cy="160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10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8026"/>
            <a:ext cx="76993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in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concave mirror,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ray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light parallel to the principal  axis after reflection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pass through the </a:t>
            </a:r>
            <a:r>
              <a:rPr sz="2000" dirty="0">
                <a:latin typeface="Lucida Sans Unicode"/>
                <a:cs typeface="Lucida Sans Unicode"/>
              </a:rPr>
              <a:t>focus </a:t>
            </a:r>
            <a:r>
              <a:rPr sz="2000" spc="-5" dirty="0">
                <a:latin typeface="Lucida Sans Unicode"/>
                <a:cs typeface="Lucida Sans Unicode"/>
              </a:rPr>
              <a:t>or appear to  diverge from the focus in case of </a:t>
            </a:r>
            <a:r>
              <a:rPr sz="2000" dirty="0">
                <a:latin typeface="Lucida Sans Unicode"/>
                <a:cs typeface="Lucida Sans Unicode"/>
              </a:rPr>
              <a:t>convex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mirror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31" y="4221860"/>
            <a:ext cx="74396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ray passing </a:t>
            </a:r>
            <a:r>
              <a:rPr sz="2000" dirty="0">
                <a:latin typeface="Lucida Sans Unicode"/>
                <a:cs typeface="Lucida Sans Unicode"/>
              </a:rPr>
              <a:t>through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focus </a:t>
            </a:r>
            <a:r>
              <a:rPr sz="2000" spc="-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a concave </a:t>
            </a:r>
            <a:r>
              <a:rPr sz="2000" spc="-5" dirty="0">
                <a:latin typeface="Lucida Sans Unicode"/>
                <a:cs typeface="Lucida Sans Unicode"/>
              </a:rPr>
              <a:t>mirror, after  reflection,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emerge parallel to the principal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axis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832" y="726948"/>
            <a:ext cx="7269480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5520" y="2474976"/>
            <a:ext cx="4620767" cy="1746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748" y="4901184"/>
            <a:ext cx="4341876" cy="183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25" dirty="0"/>
              <a:t> </a:t>
            </a:r>
            <a:r>
              <a:rPr spc="-10" dirty="0"/>
              <a:t>Nahata</a:t>
            </a:r>
          </a:p>
          <a:p>
            <a:pPr marL="982344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 </a:t>
            </a:r>
            <a:r>
              <a:rPr spc="-10" dirty="0"/>
              <a:t>29]</a:t>
            </a:r>
            <a:r>
              <a:rPr spc="204" dirty="0"/>
              <a:t> </a:t>
            </a:r>
            <a:fld id="{81D60167-4931-47E6-BA6A-407CBD079E47}" type="slidenum">
              <a:rPr spc="-5" dirty="0"/>
              <a:pPr marL="982344">
                <a:lnSpc>
                  <a:spcPct val="100000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8795" y="4724400"/>
            <a:ext cx="4101083" cy="1801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78026"/>
            <a:ext cx="78841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ray passing </a:t>
            </a:r>
            <a:r>
              <a:rPr sz="2000" dirty="0">
                <a:latin typeface="Lucida Sans Unicode"/>
                <a:cs typeface="Lucida Sans Unicode"/>
              </a:rPr>
              <a:t>through </a:t>
            </a:r>
            <a:r>
              <a:rPr sz="2000" spc="-5" dirty="0">
                <a:latin typeface="Lucida Sans Unicode"/>
                <a:cs typeface="Lucida Sans Unicode"/>
              </a:rPr>
              <a:t>the centre of </a:t>
            </a:r>
            <a:r>
              <a:rPr sz="2000" dirty="0">
                <a:latin typeface="Lucida Sans Unicode"/>
                <a:cs typeface="Lucida Sans Unicode"/>
              </a:rPr>
              <a:t>curvature, </a:t>
            </a:r>
            <a:r>
              <a:rPr sz="2000" spc="-5" dirty="0">
                <a:latin typeface="Lucida Sans Unicode"/>
                <a:cs typeface="Lucida Sans Unicode"/>
              </a:rPr>
              <a:t>after reflection  is reflected back along the </a:t>
            </a:r>
            <a:r>
              <a:rPr sz="2000" dirty="0">
                <a:latin typeface="Lucida Sans Unicode"/>
                <a:cs typeface="Lucida Sans Unicode"/>
              </a:rPr>
              <a:t>same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path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31" y="3917060"/>
            <a:ext cx="7870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ray incident obliquely to the principal axis towards the pole  </a:t>
            </a:r>
            <a:r>
              <a:rPr sz="2000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spherical </a:t>
            </a:r>
            <a:r>
              <a:rPr sz="2000" spc="-5" dirty="0">
                <a:latin typeface="Lucida Sans Unicode"/>
                <a:cs typeface="Lucida Sans Unicode"/>
              </a:rPr>
              <a:t>mirrors is reflected back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obliquely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832" y="726948"/>
            <a:ext cx="7269480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0716" y="2205227"/>
            <a:ext cx="3844170" cy="1435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915400" y="6679746"/>
            <a:ext cx="2202179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64310"/>
            <a:ext cx="7103109" cy="3878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10" dirty="0">
                <a:latin typeface="Lucida Sans Unicode"/>
                <a:cs typeface="Lucida Sans Unicode"/>
              </a:rPr>
              <a:t>We can place the object </a:t>
            </a:r>
            <a:r>
              <a:rPr sz="2800" spc="-5" dirty="0">
                <a:latin typeface="Lucida Sans Unicode"/>
                <a:cs typeface="Lucida Sans Unicode"/>
              </a:rPr>
              <a:t>at six </a:t>
            </a:r>
            <a:r>
              <a:rPr sz="2800" spc="-10" dirty="0">
                <a:latin typeface="Lucida Sans Unicode"/>
                <a:cs typeface="Lucida Sans Unicode"/>
              </a:rPr>
              <a:t>positions  </a:t>
            </a:r>
            <a:r>
              <a:rPr sz="2800" spc="-5" dirty="0">
                <a:latin typeface="Lucida Sans Unicode"/>
                <a:cs typeface="Lucida Sans Unicode"/>
              </a:rPr>
              <a:t>from the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mirror: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196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At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1FADCD"/>
                </a:solidFill>
                <a:latin typeface="Lucida Sans Unicode"/>
                <a:cs typeface="Lucida Sans Unicode"/>
              </a:rPr>
              <a:t>infinity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Beyond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C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At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C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10" dirty="0">
                <a:latin typeface="Lucida Sans Unicode"/>
                <a:cs typeface="Lucida Sans Unicode"/>
              </a:rPr>
              <a:t>Between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C </a:t>
            </a:r>
            <a:r>
              <a:rPr sz="2800" dirty="0">
                <a:latin typeface="Lucida Sans Unicode"/>
                <a:cs typeface="Lucida Sans Unicode"/>
              </a:rPr>
              <a:t>and</a:t>
            </a:r>
            <a:r>
              <a:rPr sz="2800" spc="4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F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5" dirty="0">
                <a:latin typeface="Lucida Sans Unicode"/>
                <a:cs typeface="Lucida Sans Unicode"/>
              </a:rPr>
              <a:t>At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F</a:t>
            </a:r>
            <a:endParaRPr sz="2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800" spc="-10" dirty="0">
                <a:latin typeface="Lucida Sans Unicode"/>
                <a:cs typeface="Lucida Sans Unicode"/>
              </a:rPr>
              <a:t>Between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F </a:t>
            </a:r>
            <a:r>
              <a:rPr sz="2800" spc="-5" dirty="0">
                <a:latin typeface="Lucida Sans Unicode"/>
                <a:cs typeface="Lucida Sans Unicode"/>
              </a:rPr>
              <a:t>and</a:t>
            </a:r>
            <a:r>
              <a:rPr sz="2800" spc="4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1FADCD"/>
                </a:solidFill>
                <a:latin typeface="Lucida Sans Unicode"/>
                <a:cs typeface="Lucida Sans Unicode"/>
              </a:rPr>
              <a:t>P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726948"/>
            <a:ext cx="7594092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5" smtClean="0"/>
              <a:t>©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759" y="3788664"/>
            <a:ext cx="3214116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8731" y="1428707"/>
            <a:ext cx="4336415" cy="42157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1.	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infinity: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image formed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Highly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diminished,</a:t>
            </a:r>
            <a:r>
              <a:rPr sz="2000" spc="-4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Point-sized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Formed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at</a:t>
            </a:r>
            <a:r>
              <a:rPr sz="2000" spc="-5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2.	</a:t>
            </a:r>
            <a:r>
              <a:rPr sz="2000" spc="-5" dirty="0">
                <a:latin typeface="Lucida Sans Unicode"/>
                <a:cs typeface="Lucida Sans Unicode"/>
              </a:rPr>
              <a:t>Beyond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formed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Between F and</a:t>
            </a:r>
            <a:r>
              <a:rPr sz="2000" spc="-5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Diminished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726948"/>
            <a:ext cx="7594092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7235" y="1429939"/>
            <a:ext cx="3375013" cy="2131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731" y="1428707"/>
            <a:ext cx="4258945" cy="42157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R="3185795" algn="r">
              <a:lnSpc>
                <a:spcPct val="100000"/>
              </a:lnSpc>
              <a:spcBef>
                <a:spcPts val="490"/>
              </a:spcBef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3.	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image formed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  <a:p>
            <a:pPr marL="228600" marR="3211830" lvl="1" indent="-228600" algn="r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28600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At</a:t>
            </a:r>
            <a:r>
              <a:rPr sz="2000" spc="-10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Of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same size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as the</a:t>
            </a:r>
            <a:r>
              <a:rPr sz="2000" spc="-5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4.	</a:t>
            </a:r>
            <a:r>
              <a:rPr sz="2000" spc="-5" dirty="0">
                <a:latin typeface="Lucida Sans Unicode"/>
                <a:cs typeface="Lucida Sans Unicode"/>
              </a:rPr>
              <a:t>Between </a:t>
            </a:r>
            <a:r>
              <a:rPr sz="2000" dirty="0">
                <a:latin typeface="Lucida Sans Unicode"/>
                <a:cs typeface="Lucida Sans Unicode"/>
              </a:rPr>
              <a:t>F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formed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Beyond</a:t>
            </a:r>
            <a:r>
              <a:rPr sz="2000" spc="-2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Magnified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726948"/>
            <a:ext cx="7594092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4478" y="1296595"/>
            <a:ext cx="3235855" cy="204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4048" y="3525316"/>
            <a:ext cx="3444496" cy="2267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smtClean="0"/>
              <a:t>Co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2739" y="3477767"/>
            <a:ext cx="3756796" cy="231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8731" y="1428707"/>
            <a:ext cx="2877185" cy="17646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5.	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image formed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1600" spc="-5" dirty="0">
                <a:latin typeface="Lucida Sans Unicode"/>
                <a:cs typeface="Lucida Sans Unicode"/>
              </a:rPr>
              <a:t>:</a:t>
            </a:r>
            <a:endParaRPr sz="16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2000" spc="-4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At</a:t>
            </a:r>
            <a:r>
              <a:rPr sz="2000" spc="-2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infinity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Highly</a:t>
            </a:r>
            <a:r>
              <a:rPr sz="2000" spc="-1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magnified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31" y="4063974"/>
            <a:ext cx="2907665" cy="1397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AutoNum type="arabicPeriod" startAt="6"/>
              <a:tabLst>
                <a:tab pos="469900" algn="l"/>
                <a:tab pos="470534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Between </a:t>
            </a:r>
            <a:r>
              <a:rPr sz="2000" dirty="0">
                <a:latin typeface="Lucida Sans Unicode"/>
                <a:cs typeface="Lucida Sans Unicode"/>
              </a:rPr>
              <a:t>F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P:</a:t>
            </a:r>
            <a:endParaRPr sz="2000">
              <a:latin typeface="Lucida Sans Unicode"/>
              <a:cs typeface="Lucida Sans Unicode"/>
            </a:endParaRPr>
          </a:p>
          <a:p>
            <a:pPr marL="725805" lvl="1" indent="-457834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725805" algn="l"/>
                <a:tab pos="726440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-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2000">
              <a:latin typeface="Lucida Sans Unicode"/>
              <a:cs typeface="Lucida Sans Unicode"/>
            </a:endParaRPr>
          </a:p>
          <a:p>
            <a:pPr marL="725805" lvl="1" indent="-457834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725805" algn="l"/>
                <a:tab pos="726440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Behind the</a:t>
            </a:r>
            <a:r>
              <a:rPr sz="2000" spc="-8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mirror</a:t>
            </a:r>
            <a:endParaRPr sz="2000">
              <a:latin typeface="Lucida Sans Unicode"/>
              <a:cs typeface="Lucida Sans Unicode"/>
            </a:endParaRPr>
          </a:p>
          <a:p>
            <a:pPr marL="725805" lvl="1" indent="-457834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725805" algn="l"/>
                <a:tab pos="726440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Magnified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287" y="726948"/>
            <a:ext cx="7594092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7794" y="1196339"/>
            <a:ext cx="3580638" cy="2033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876800" y="6248400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726948"/>
            <a:ext cx="7594092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1341119"/>
            <a:ext cx="8221980" cy="4829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9000"/>
            <a:ext cx="6012180" cy="3429000"/>
            <a:chOff x="0" y="3429000"/>
            <a:chExt cx="6012180" cy="3429000"/>
          </a:xfrm>
        </p:grpSpPr>
        <p:sp>
          <p:nvSpPr>
            <p:cNvPr id="3" name="object 3"/>
            <p:cNvSpPr/>
            <p:nvPr/>
          </p:nvSpPr>
          <p:spPr>
            <a:xfrm>
              <a:off x="3230879" y="4884418"/>
              <a:ext cx="2781299" cy="1856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40" y="3429000"/>
              <a:ext cx="2866644" cy="1886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6031" y="1440535"/>
            <a:ext cx="7113270" cy="17405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Concave </a:t>
            </a:r>
            <a:r>
              <a:rPr sz="2000" spc="-5" dirty="0">
                <a:latin typeface="Lucida Sans Unicode"/>
                <a:cs typeface="Lucida Sans Unicode"/>
              </a:rPr>
              <a:t>mirrors are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as: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Shaving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mirrors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Torches, search lights,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and vehicle</a:t>
            </a:r>
            <a:r>
              <a:rPr sz="2000" spc="-5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headlights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Used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by dentist to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get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large images of patient’s</a:t>
            </a:r>
            <a:r>
              <a:rPr sz="2000" spc="3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teeth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solar furnaces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to concentrate</a:t>
            </a:r>
            <a:r>
              <a:rPr sz="2000" spc="-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heat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4512" y="583691"/>
            <a:ext cx="7127363" cy="435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0" y="3227832"/>
            <a:ext cx="2763011" cy="1857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909187" y="6433265"/>
            <a:ext cx="5556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-10" dirty="0">
                <a:solidFill>
                  <a:prstClr val="black"/>
                </a:solidFill>
                <a:latin typeface="Lucida Sans Unicode"/>
                <a:cs typeface="Lucida Sans Unicode"/>
              </a:rPr>
              <a:t>[</a:t>
            </a:r>
            <a:r>
              <a:rPr lang="en-US" sz="1000" spc="-15" dirty="0">
                <a:solidFill>
                  <a:prstClr val="black"/>
                </a:solidFill>
                <a:latin typeface="Lucida Sans Unicode"/>
                <a:cs typeface="Lucida Sans Unicode"/>
              </a:rPr>
              <a:t>10</a:t>
            </a:r>
            <a:r>
              <a:rPr lang="en-US" sz="1000" spc="-5" dirty="0">
                <a:solidFill>
                  <a:prstClr val="black"/>
                </a:solidFill>
                <a:latin typeface="Lucida Sans Unicode"/>
                <a:cs typeface="Lucida Sans Unicode"/>
              </a:rPr>
              <a:t>th</a:t>
            </a:r>
            <a:r>
              <a:rPr lang="en-US" sz="1000" spc="30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031" y="1478026"/>
            <a:ext cx="1770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350" spc="-5" dirty="0">
                <a:solidFill>
                  <a:srgbClr val="2CA1BE"/>
                </a:solidFill>
              </a:rPr>
              <a:t>1.	</a:t>
            </a:r>
            <a:r>
              <a:rPr dirty="0"/>
              <a:t>At</a:t>
            </a:r>
            <a:r>
              <a:rPr spc="-80" dirty="0"/>
              <a:t> </a:t>
            </a:r>
            <a:r>
              <a:rPr spc="-5" dirty="0"/>
              <a:t>Infinity:</a:t>
            </a:r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dirty="0"/>
              <a:t>The </a:t>
            </a:r>
            <a:r>
              <a:rPr spc="-5" dirty="0"/>
              <a:t>image formed</a:t>
            </a:r>
            <a:r>
              <a:rPr spc="-114" dirty="0"/>
              <a:t> </a:t>
            </a:r>
            <a:r>
              <a:rPr spc="-5" dirty="0"/>
              <a:t>is</a:t>
            </a: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-10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Behind the mirror (at</a:t>
            </a:r>
            <a:r>
              <a:rPr sz="2000" spc="-6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F)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Highly</a:t>
            </a:r>
            <a:r>
              <a:rPr sz="2000" spc="-4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diminished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150"/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1350" spc="-5" dirty="0">
                <a:solidFill>
                  <a:srgbClr val="2CA1BE"/>
                </a:solidFill>
              </a:rPr>
              <a:t>2.	</a:t>
            </a:r>
            <a:r>
              <a:rPr spc="-5" dirty="0"/>
              <a:t>Between Infinity and</a:t>
            </a:r>
            <a:r>
              <a:rPr spc="-55" dirty="0"/>
              <a:t> </a:t>
            </a:r>
            <a:r>
              <a:rPr dirty="0"/>
              <a:t>P:</a:t>
            </a:r>
            <a:endParaRPr sz="1350"/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dirty="0"/>
              <a:t>The </a:t>
            </a:r>
            <a:r>
              <a:rPr spc="-5" dirty="0"/>
              <a:t>image </a:t>
            </a:r>
            <a:r>
              <a:rPr dirty="0"/>
              <a:t>formed</a:t>
            </a:r>
            <a:r>
              <a:rPr spc="-70" dirty="0"/>
              <a:t> </a:t>
            </a:r>
            <a:r>
              <a:rPr spc="-5" dirty="0"/>
              <a:t>is:</a:t>
            </a: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-3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Behind the mirror (between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P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-7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F)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Diminished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223" y="640080"/>
            <a:ext cx="7871074" cy="340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51823" y="6545376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19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1027" y="1269491"/>
            <a:ext cx="3542312" cy="231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9384" y="3781044"/>
            <a:ext cx="3124577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4978"/>
            <a:ext cx="7907655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181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“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Light </a:t>
            </a:r>
            <a:r>
              <a:rPr sz="2200" spc="-5" dirty="0">
                <a:latin typeface="Lucida Sans Unicode"/>
                <a:cs typeface="Lucida Sans Unicode"/>
              </a:rPr>
              <a:t>is an 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electromagnetic </a:t>
            </a:r>
            <a:r>
              <a:rPr sz="22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ray </a:t>
            </a:r>
            <a:r>
              <a:rPr sz="2200" spc="-10" dirty="0">
                <a:latin typeface="Lucida Sans Unicode"/>
                <a:cs typeface="Lucida Sans Unicode"/>
              </a:rPr>
              <a:t>that </a:t>
            </a:r>
            <a:r>
              <a:rPr sz="22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travels </a:t>
            </a:r>
            <a:r>
              <a:rPr sz="2200" spc="-5" dirty="0">
                <a:latin typeface="Lucida Sans Unicode"/>
                <a:cs typeface="Lucida Sans Unicode"/>
              </a:rPr>
              <a:t>in a</a:t>
            </a:r>
            <a:r>
              <a:rPr sz="2200" spc="1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straight</a:t>
            </a:r>
            <a:endParaRPr sz="22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line</a:t>
            </a:r>
            <a:r>
              <a:rPr sz="2200" spc="-5" dirty="0">
                <a:latin typeface="Lucida Sans Unicode"/>
                <a:cs typeface="Lucida Sans Unicode"/>
              </a:rPr>
              <a:t>”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181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Reflection 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</a:t>
            </a:r>
            <a:r>
              <a:rPr sz="2200" spc="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Light:</a:t>
            </a:r>
            <a:endParaRPr sz="2200">
              <a:latin typeface="Lucida Sans Unicode"/>
              <a:cs typeface="Lucida Sans Unicode"/>
            </a:endParaRPr>
          </a:p>
          <a:p>
            <a:pPr marL="524510" marR="508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When </a:t>
            </a:r>
            <a:r>
              <a:rPr sz="2200" spc="-10" dirty="0">
                <a:latin typeface="Lucida Sans Unicode"/>
                <a:cs typeface="Lucida Sans Unicode"/>
              </a:rPr>
              <a:t>light </a:t>
            </a:r>
            <a:r>
              <a:rPr sz="2200" spc="-5" dirty="0">
                <a:latin typeface="Lucida Sans Unicode"/>
                <a:cs typeface="Lucida Sans Unicode"/>
              </a:rPr>
              <a:t>falls on a surface </a:t>
            </a:r>
            <a:r>
              <a:rPr sz="2200" spc="-10" dirty="0">
                <a:latin typeface="Lucida Sans Unicode"/>
                <a:cs typeface="Lucida Sans Unicode"/>
              </a:rPr>
              <a:t>and </a:t>
            </a:r>
            <a:r>
              <a:rPr sz="2200" spc="-5" dirty="0">
                <a:latin typeface="Lucida Sans Unicode"/>
                <a:cs typeface="Lucida Sans Unicode"/>
              </a:rPr>
              <a:t>is </a:t>
            </a:r>
            <a:r>
              <a:rPr sz="2200" spc="-10" dirty="0">
                <a:latin typeface="Lucida Sans Unicode"/>
                <a:cs typeface="Lucida Sans Unicode"/>
              </a:rPr>
              <a:t>reflected back into  the </a:t>
            </a:r>
            <a:r>
              <a:rPr sz="2200" spc="-5" dirty="0">
                <a:latin typeface="Lucida Sans Unicode"/>
                <a:cs typeface="Lucida Sans Unicode"/>
              </a:rPr>
              <a:t>same medium, we say </a:t>
            </a:r>
            <a:r>
              <a:rPr sz="2200" spc="-10" dirty="0">
                <a:latin typeface="Lucida Sans Unicode"/>
                <a:cs typeface="Lucida Sans Unicode"/>
              </a:rPr>
              <a:t>reflection </a:t>
            </a:r>
            <a:r>
              <a:rPr sz="2200" spc="-5" dirty="0">
                <a:latin typeface="Lucida Sans Unicode"/>
                <a:cs typeface="Lucida Sans Unicode"/>
              </a:rPr>
              <a:t>has </a:t>
            </a:r>
            <a:r>
              <a:rPr sz="2200" spc="-10" dirty="0">
                <a:latin typeface="Lucida Sans Unicode"/>
                <a:cs typeface="Lucida Sans Unicode"/>
              </a:rPr>
              <a:t>taken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place</a:t>
            </a:r>
            <a:endParaRPr sz="2200">
              <a:latin typeface="Lucida Sans Unicode"/>
              <a:cs typeface="Lucida Sans Unicode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Verdana"/>
              <a:buChar char="◦"/>
            </a:pPr>
            <a:endParaRPr sz="21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181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Refraction 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</a:t>
            </a:r>
            <a:r>
              <a:rPr sz="2200" spc="2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Light:</a:t>
            </a:r>
            <a:endParaRPr sz="2200">
              <a:latin typeface="Lucida Sans Unicode"/>
              <a:cs typeface="Lucida Sans Unicode"/>
            </a:endParaRPr>
          </a:p>
          <a:p>
            <a:pPr marL="524510" marR="65024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When </a:t>
            </a:r>
            <a:r>
              <a:rPr sz="2200" spc="-10" dirty="0">
                <a:latin typeface="Lucida Sans Unicode"/>
                <a:cs typeface="Lucida Sans Unicode"/>
              </a:rPr>
              <a:t>light travels </a:t>
            </a:r>
            <a:r>
              <a:rPr sz="2200" spc="-5" dirty="0">
                <a:latin typeface="Lucida Sans Unicode"/>
                <a:cs typeface="Lucida Sans Unicode"/>
              </a:rPr>
              <a:t>from </a:t>
            </a:r>
            <a:r>
              <a:rPr sz="2200" spc="-10" dirty="0">
                <a:latin typeface="Lucida Sans Unicode"/>
                <a:cs typeface="Lucida Sans Unicode"/>
              </a:rPr>
              <a:t>one </a:t>
            </a:r>
            <a:r>
              <a:rPr sz="2200" spc="-5" dirty="0">
                <a:latin typeface="Lucida Sans Unicode"/>
                <a:cs typeface="Lucida Sans Unicode"/>
              </a:rPr>
              <a:t>medium to </a:t>
            </a:r>
            <a:r>
              <a:rPr sz="2200" spc="-10" dirty="0">
                <a:latin typeface="Lucida Sans Unicode"/>
                <a:cs typeface="Lucida Sans Unicode"/>
              </a:rPr>
              <a:t>another it  bends </a:t>
            </a:r>
            <a:r>
              <a:rPr sz="2200" spc="-5" dirty="0">
                <a:latin typeface="Lucida Sans Unicode"/>
                <a:cs typeface="Lucida Sans Unicode"/>
              </a:rPr>
              <a:t>from its </a:t>
            </a:r>
            <a:r>
              <a:rPr sz="2200" spc="-10" dirty="0">
                <a:latin typeface="Lucida Sans Unicode"/>
                <a:cs typeface="Lucida Sans Unicode"/>
              </a:rPr>
              <a:t>original</a:t>
            </a:r>
            <a:r>
              <a:rPr sz="2200" spc="7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path</a:t>
            </a:r>
            <a:endParaRPr sz="22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This </a:t>
            </a:r>
            <a:r>
              <a:rPr sz="2200" spc="-10" dirty="0">
                <a:latin typeface="Lucida Sans Unicode"/>
                <a:cs typeface="Lucida Sans Unicode"/>
              </a:rPr>
              <a:t>phenomenon </a:t>
            </a:r>
            <a:r>
              <a:rPr sz="2200" spc="-5" dirty="0">
                <a:latin typeface="Lucida Sans Unicode"/>
                <a:cs typeface="Lucida Sans Unicode"/>
              </a:rPr>
              <a:t>is </a:t>
            </a:r>
            <a:r>
              <a:rPr sz="2200" spc="-10" dirty="0">
                <a:latin typeface="Lucida Sans Unicode"/>
                <a:cs typeface="Lucida Sans Unicode"/>
              </a:rPr>
              <a:t>called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refraction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9724" y="640080"/>
            <a:ext cx="7467600" cy="340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2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80587"/>
            <a:ext cx="8589645" cy="3677920"/>
            <a:chOff x="0" y="3180587"/>
            <a:chExt cx="8589645" cy="3677920"/>
          </a:xfrm>
        </p:grpSpPr>
        <p:sp>
          <p:nvSpPr>
            <p:cNvPr id="3" name="object 3"/>
            <p:cNvSpPr/>
            <p:nvPr/>
          </p:nvSpPr>
          <p:spPr>
            <a:xfrm>
              <a:off x="4500371" y="3180588"/>
              <a:ext cx="4088891" cy="3345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76" y="3180587"/>
              <a:ext cx="3023616" cy="3272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6031" y="1432648"/>
            <a:ext cx="7792720" cy="1603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Convex </a:t>
            </a:r>
            <a:r>
              <a:rPr sz="2400" spc="-5" dirty="0">
                <a:latin typeface="Lucida Sans Unicode"/>
                <a:cs typeface="Lucida Sans Unicode"/>
              </a:rPr>
              <a:t>mirrors are </a:t>
            </a:r>
            <a:r>
              <a:rPr sz="2400" dirty="0">
                <a:latin typeface="Lucida Sans Unicode"/>
                <a:cs typeface="Lucida Sans Unicode"/>
              </a:rPr>
              <a:t>used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in:</a:t>
            </a:r>
            <a:endParaRPr sz="24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Vehicles as rear-view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mirrors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to see traffic at</a:t>
            </a:r>
            <a:r>
              <a:rPr sz="2400" spc="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</a:t>
            </a:r>
            <a:endParaRPr sz="2400">
              <a:latin typeface="Lucida Sans Unicode"/>
              <a:cs typeface="Lucida Sans Unicode"/>
            </a:endParaRPr>
          </a:p>
          <a:p>
            <a:pPr marL="52451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rear-side</a:t>
            </a:r>
            <a:endParaRPr sz="24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Used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as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a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device to check thefts in</a:t>
            </a:r>
            <a:r>
              <a:rPr sz="2400" spc="1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shops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118" y="583691"/>
            <a:ext cx="6724623" cy="435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51823" y="6545376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20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81073"/>
            <a:ext cx="7868284" cy="215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 </a:t>
            </a:r>
            <a:r>
              <a:rPr sz="1800" spc="-5" dirty="0">
                <a:latin typeface="Lucida Sans Unicode"/>
                <a:cs typeface="Lucida Sans Unicode"/>
              </a:rPr>
              <a:t>is placed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left </a:t>
            </a:r>
            <a:r>
              <a:rPr sz="1800" spc="-5" dirty="0">
                <a:latin typeface="Lucida Sans Unicode"/>
                <a:cs typeface="Lucida Sans Unicode"/>
              </a:rPr>
              <a:t>to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mirror </a:t>
            </a:r>
            <a:r>
              <a:rPr sz="1800" spc="-5" dirty="0">
                <a:latin typeface="Lucida Sans Unicode"/>
                <a:cs typeface="Lucida Sans Unicode"/>
              </a:rPr>
              <a:t>and 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pole </a:t>
            </a:r>
            <a:r>
              <a:rPr sz="1800" spc="-5" dirty="0">
                <a:latin typeface="Lucida Sans Unicode"/>
                <a:cs typeface="Lucida Sans Unicode"/>
              </a:rPr>
              <a:t>is </a:t>
            </a:r>
            <a:r>
              <a:rPr sz="1800" dirty="0">
                <a:latin typeface="Lucida Sans Unicode"/>
                <a:cs typeface="Lucida Sans Unicode"/>
              </a:rPr>
              <a:t>taken </a:t>
            </a:r>
            <a:r>
              <a:rPr sz="1800" spc="-5" dirty="0">
                <a:latin typeface="Lucida Sans Unicode"/>
                <a:cs typeface="Lucida Sans Unicode"/>
              </a:rPr>
              <a:t>as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origin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 3"/>
              <a:buChar char=""/>
            </a:pPr>
            <a:endParaRPr sz="1900">
              <a:latin typeface="Lucida Sans Unicode"/>
              <a:cs typeface="Lucida Sans Unicode"/>
            </a:endParaRPr>
          </a:p>
          <a:p>
            <a:pPr marL="268605" marR="18542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 </a:t>
            </a:r>
            <a:r>
              <a:rPr sz="1800" spc="-5" dirty="0">
                <a:latin typeface="Lucida Sans Unicode"/>
                <a:cs typeface="Lucida Sans Unicode"/>
              </a:rPr>
              <a:t>to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right </a:t>
            </a:r>
            <a:r>
              <a:rPr sz="1800" spc="-5" dirty="0">
                <a:latin typeface="Lucida Sans Unicode"/>
                <a:cs typeface="Lucida Sans Unicode"/>
              </a:rPr>
              <a:t>of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origin </a:t>
            </a:r>
            <a:r>
              <a:rPr sz="1800" b="1" spc="5" dirty="0">
                <a:latin typeface="Lucida Sans Unicode"/>
                <a:cs typeface="Lucida Sans Unicode"/>
              </a:rPr>
              <a:t>(+ve </a:t>
            </a:r>
            <a:r>
              <a:rPr sz="1800" b="1" dirty="0">
                <a:latin typeface="Lucida Sans Unicode"/>
                <a:cs typeface="Lucida Sans Unicode"/>
              </a:rPr>
              <a:t>X-axis) </a:t>
            </a:r>
            <a:r>
              <a:rPr sz="1800" spc="-5" dirty="0">
                <a:latin typeface="Lucida Sans Unicode"/>
                <a:cs typeface="Lucida Sans Unicode"/>
              </a:rPr>
              <a:t>is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positive </a:t>
            </a:r>
            <a:r>
              <a:rPr sz="1800" spc="-5" dirty="0">
                <a:latin typeface="Lucida Sans Unicode"/>
                <a:cs typeface="Lucida Sans Unicode"/>
              </a:rPr>
              <a:t>while that to  its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left </a:t>
            </a:r>
            <a:r>
              <a:rPr sz="1800" b="1" dirty="0">
                <a:latin typeface="Lucida Sans Unicode"/>
                <a:cs typeface="Lucida Sans Unicode"/>
              </a:rPr>
              <a:t>(-ve X-axis) </a:t>
            </a:r>
            <a:r>
              <a:rPr sz="1800" spc="-5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negative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 3"/>
              <a:buChar char=""/>
            </a:pPr>
            <a:endParaRPr sz="1900">
              <a:latin typeface="Lucida Sans Unicode"/>
              <a:cs typeface="Lucida Sans Unicode"/>
            </a:endParaRPr>
          </a:p>
          <a:p>
            <a:pPr marL="268605" marR="34353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Distances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above </a:t>
            </a:r>
            <a:r>
              <a:rPr sz="1800" spc="-5" dirty="0">
                <a:latin typeface="Lucida Sans Unicode"/>
                <a:cs typeface="Lucida Sans Unicode"/>
              </a:rPr>
              <a:t>the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principal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axis </a:t>
            </a:r>
            <a:r>
              <a:rPr sz="1800" b="1" spc="5" dirty="0">
                <a:latin typeface="Lucida Sans Unicode"/>
                <a:cs typeface="Lucida Sans Unicode"/>
              </a:rPr>
              <a:t>(+ve </a:t>
            </a:r>
            <a:r>
              <a:rPr sz="1800" b="1" spc="-5" dirty="0">
                <a:latin typeface="Lucida Sans Unicode"/>
                <a:cs typeface="Lucida Sans Unicode"/>
              </a:rPr>
              <a:t>Y-axis) </a:t>
            </a:r>
            <a:r>
              <a:rPr sz="1800" spc="-5" dirty="0">
                <a:latin typeface="Lucida Sans Unicode"/>
                <a:cs typeface="Lucida Sans Unicode"/>
              </a:rPr>
              <a:t>are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positive </a:t>
            </a:r>
            <a:r>
              <a:rPr sz="1800" spc="-5" dirty="0">
                <a:latin typeface="Lucida Sans Unicode"/>
                <a:cs typeface="Lucida Sans Unicode"/>
              </a:rPr>
              <a:t>while  those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below </a:t>
            </a:r>
            <a:r>
              <a:rPr sz="1800" spc="-5" dirty="0">
                <a:latin typeface="Lucida Sans Unicode"/>
                <a:cs typeface="Lucida Sans Unicode"/>
              </a:rPr>
              <a:t>it </a:t>
            </a:r>
            <a:r>
              <a:rPr sz="1800" b="1" dirty="0">
                <a:latin typeface="Lucida Sans Unicode"/>
                <a:cs typeface="Lucida Sans Unicode"/>
              </a:rPr>
              <a:t>(-ve Y-axis) </a:t>
            </a:r>
            <a:r>
              <a:rPr sz="1800" spc="-5" dirty="0">
                <a:latin typeface="Lucida Sans Unicode"/>
                <a:cs typeface="Lucida Sans Unicode"/>
              </a:rPr>
              <a:t>are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negative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648" y="615695"/>
            <a:ext cx="7920228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3995" y="3717034"/>
            <a:ext cx="4477511" cy="3026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3860291"/>
            <a:ext cx="7940040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78026"/>
            <a:ext cx="300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mirror </a:t>
            </a:r>
            <a:r>
              <a:rPr sz="2000" dirty="0">
                <a:latin typeface="Lucida Sans Unicode"/>
                <a:cs typeface="Lucida Sans Unicode"/>
              </a:rPr>
              <a:t>formula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578" y="2151888"/>
            <a:ext cx="146685" cy="17145"/>
          </a:xfrm>
          <a:custGeom>
            <a:avLst/>
            <a:gdLst/>
            <a:ahLst/>
            <a:cxnLst/>
            <a:rect l="l" t="t" r="r" b="b"/>
            <a:pathLst>
              <a:path w="146685" h="17144">
                <a:moveTo>
                  <a:pt x="146303" y="0"/>
                </a:moveTo>
                <a:lnTo>
                  <a:pt x="0" y="0"/>
                </a:lnTo>
                <a:lnTo>
                  <a:pt x="0" y="16763"/>
                </a:lnTo>
                <a:lnTo>
                  <a:pt x="146303" y="16763"/>
                </a:lnTo>
                <a:lnTo>
                  <a:pt x="146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410" y="2151888"/>
            <a:ext cx="152400" cy="17145"/>
          </a:xfrm>
          <a:custGeom>
            <a:avLst/>
            <a:gdLst/>
            <a:ahLst/>
            <a:cxnLst/>
            <a:rect l="l" t="t" r="r" b="b"/>
            <a:pathLst>
              <a:path w="152400" h="17144">
                <a:moveTo>
                  <a:pt x="152400" y="0"/>
                </a:moveTo>
                <a:lnTo>
                  <a:pt x="0" y="0"/>
                </a:lnTo>
                <a:lnTo>
                  <a:pt x="0" y="16763"/>
                </a:lnTo>
                <a:lnTo>
                  <a:pt x="152400" y="16763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6070" y="1965401"/>
            <a:ext cx="7969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3090" algn="l"/>
              </a:tabLst>
            </a:pPr>
            <a:r>
              <a:rPr sz="2000" dirty="0">
                <a:latin typeface="Cambria Math"/>
                <a:cs typeface="Cambria Math"/>
              </a:rPr>
              <a:t>+	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5771" y="2151888"/>
            <a:ext cx="147955" cy="17145"/>
          </a:xfrm>
          <a:custGeom>
            <a:avLst/>
            <a:gdLst/>
            <a:ahLst/>
            <a:cxnLst/>
            <a:rect l="l" t="t" r="r" b="b"/>
            <a:pathLst>
              <a:path w="147954" h="17144">
                <a:moveTo>
                  <a:pt x="147827" y="0"/>
                </a:moveTo>
                <a:lnTo>
                  <a:pt x="0" y="0"/>
                </a:lnTo>
                <a:lnTo>
                  <a:pt x="0" y="16763"/>
                </a:lnTo>
                <a:lnTo>
                  <a:pt x="147827" y="16763"/>
                </a:lnTo>
                <a:lnTo>
                  <a:pt x="147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6031" y="1715998"/>
            <a:ext cx="4527550" cy="178688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216275">
              <a:lnSpc>
                <a:spcPct val="100000"/>
              </a:lnSpc>
              <a:spcBef>
                <a:spcPts val="555"/>
              </a:spcBef>
              <a:tabLst>
                <a:tab pos="3780154" algn="l"/>
                <a:tab pos="4373245" algn="l"/>
              </a:tabLst>
            </a:pPr>
            <a:r>
              <a:rPr sz="2000" dirty="0">
                <a:latin typeface="Cambria Math"/>
                <a:cs typeface="Cambria Math"/>
              </a:rPr>
              <a:t>1	1	1</a:t>
            </a:r>
            <a:endParaRPr sz="2000">
              <a:latin typeface="Cambria Math"/>
              <a:cs typeface="Cambria Math"/>
            </a:endParaRPr>
          </a:p>
          <a:p>
            <a:pPr marL="3215005">
              <a:lnSpc>
                <a:spcPct val="100000"/>
              </a:lnSpc>
              <a:spcBef>
                <a:spcPts val="459"/>
              </a:spcBef>
              <a:tabLst>
                <a:tab pos="3775710" algn="l"/>
                <a:tab pos="4370070" algn="l"/>
              </a:tabLst>
            </a:pPr>
            <a:r>
              <a:rPr sz="2000" dirty="0">
                <a:latin typeface="Cambria Math"/>
                <a:cs typeface="Cambria Math"/>
              </a:rPr>
              <a:t>𝑣	𝑢	𝑓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000" spc="-5" dirty="0">
                <a:latin typeface="Lucida Sans Unicode"/>
                <a:cs typeface="Lucida Sans Unicode"/>
              </a:rPr>
              <a:t>Where, </a:t>
            </a:r>
            <a:r>
              <a:rPr sz="2000" b="1" spc="5" dirty="0">
                <a:latin typeface="Lucida Sans Unicode"/>
                <a:cs typeface="Lucida Sans Unicode"/>
              </a:rPr>
              <a:t>u</a:t>
            </a:r>
            <a:r>
              <a:rPr sz="2000" spc="5" dirty="0">
                <a:latin typeface="Lucida Sans Unicode"/>
                <a:cs typeface="Lucida Sans Unicode"/>
              </a:rPr>
              <a:t>=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r>
              <a:rPr sz="2000" spc="-6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</a:t>
            </a:r>
            <a:endParaRPr sz="2000">
              <a:latin typeface="Lucida Sans Unicode"/>
              <a:cs typeface="Lucida Sans Unicode"/>
            </a:endParaRPr>
          </a:p>
          <a:p>
            <a:pPr marL="979169" marR="1267460">
              <a:lnSpc>
                <a:spcPts val="2810"/>
              </a:lnSpc>
              <a:spcBef>
                <a:spcPts val="150"/>
              </a:spcBef>
            </a:pPr>
            <a:r>
              <a:rPr sz="2000" b="1" dirty="0">
                <a:latin typeface="Lucida Sans Unicode"/>
                <a:cs typeface="Lucida Sans Unicode"/>
              </a:rPr>
              <a:t>v</a:t>
            </a:r>
            <a:r>
              <a:rPr sz="2000" dirty="0">
                <a:latin typeface="Lucida Sans Unicode"/>
                <a:cs typeface="Lucida Sans Unicode"/>
              </a:rPr>
              <a:t>=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</a:t>
            </a:r>
            <a:r>
              <a:rPr sz="2000" spc="-8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  </a:t>
            </a:r>
            <a:r>
              <a:rPr sz="2000" b="1" dirty="0">
                <a:latin typeface="Lucida Sans Unicode"/>
                <a:cs typeface="Lucida Sans Unicode"/>
              </a:rPr>
              <a:t>f</a:t>
            </a:r>
            <a:r>
              <a:rPr sz="2000" dirty="0">
                <a:latin typeface="Lucida Sans Unicode"/>
                <a:cs typeface="Lucida Sans Unicode"/>
              </a:rPr>
              <a:t>=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Focal</a:t>
            </a:r>
            <a:r>
              <a:rPr sz="2000" spc="-6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length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859" y="665987"/>
            <a:ext cx="7591044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3066" y="1745233"/>
            <a:ext cx="384175" cy="236220"/>
          </a:xfrm>
          <a:custGeom>
            <a:avLst/>
            <a:gdLst/>
            <a:ahLst/>
            <a:cxnLst/>
            <a:rect l="l" t="t" r="r" b="b"/>
            <a:pathLst>
              <a:path w="384175" h="236219">
                <a:moveTo>
                  <a:pt x="308736" y="0"/>
                </a:moveTo>
                <a:lnTo>
                  <a:pt x="305434" y="9525"/>
                </a:lnTo>
                <a:lnTo>
                  <a:pt x="319055" y="15501"/>
                </a:lnTo>
                <a:lnTo>
                  <a:pt x="330771" y="23717"/>
                </a:lnTo>
                <a:lnTo>
                  <a:pt x="354582" y="61652"/>
                </a:lnTo>
                <a:lnTo>
                  <a:pt x="362457" y="116712"/>
                </a:lnTo>
                <a:lnTo>
                  <a:pt x="361578" y="137477"/>
                </a:lnTo>
                <a:lnTo>
                  <a:pt x="348488" y="188340"/>
                </a:lnTo>
                <a:lnTo>
                  <a:pt x="319198" y="220255"/>
                </a:lnTo>
                <a:lnTo>
                  <a:pt x="305815" y="226187"/>
                </a:lnTo>
                <a:lnTo>
                  <a:pt x="308736" y="235712"/>
                </a:lnTo>
                <a:lnTo>
                  <a:pt x="353778" y="208994"/>
                </a:lnTo>
                <a:lnTo>
                  <a:pt x="379063" y="159607"/>
                </a:lnTo>
                <a:lnTo>
                  <a:pt x="383920" y="117982"/>
                </a:lnTo>
                <a:lnTo>
                  <a:pt x="382706" y="96335"/>
                </a:lnTo>
                <a:lnTo>
                  <a:pt x="372991" y="57993"/>
                </a:lnTo>
                <a:lnTo>
                  <a:pt x="340852" y="15112"/>
                </a:lnTo>
                <a:lnTo>
                  <a:pt x="325860" y="6163"/>
                </a:lnTo>
                <a:lnTo>
                  <a:pt x="308736" y="0"/>
                </a:lnTo>
                <a:close/>
              </a:path>
              <a:path w="384175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0" y="117982"/>
                </a:lnTo>
                <a:lnTo>
                  <a:pt x="1194" y="139628"/>
                </a:lnTo>
                <a:lnTo>
                  <a:pt x="10822" y="177919"/>
                </a:lnTo>
                <a:lnTo>
                  <a:pt x="42957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650" y="220255"/>
                </a:lnTo>
                <a:lnTo>
                  <a:pt x="53054" y="211978"/>
                </a:lnTo>
                <a:lnTo>
                  <a:pt x="29338" y="173291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2" y="46862"/>
                </a:lnTo>
                <a:lnTo>
                  <a:pt x="64865" y="15501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668526"/>
            <a:ext cx="2456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9914" algn="l"/>
                <a:tab pos="2252980" algn="l"/>
              </a:tabLst>
            </a:pPr>
            <a:r>
              <a:rPr sz="2000" spc="-5" dirty="0">
                <a:latin typeface="Cambria Math"/>
                <a:cs typeface="Cambria Math"/>
              </a:rPr>
              <a:t>𝑀𝑎𝑔𝑛𝑖𝑓𝑖𝑐𝑎𝑡𝑖</a:t>
            </a:r>
            <a:r>
              <a:rPr sz="2000" spc="-10" dirty="0">
                <a:latin typeface="Cambria Math"/>
                <a:cs typeface="Cambria Math"/>
              </a:rPr>
              <a:t>𝑜</a:t>
            </a:r>
            <a:r>
              <a:rPr sz="2000" dirty="0">
                <a:latin typeface="Cambria Math"/>
                <a:cs typeface="Cambria Math"/>
              </a:rPr>
              <a:t>𝑛	𝑚	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4402" y="1854707"/>
            <a:ext cx="2356485" cy="17145"/>
          </a:xfrm>
          <a:custGeom>
            <a:avLst/>
            <a:gdLst/>
            <a:ahLst/>
            <a:cxnLst/>
            <a:rect l="l" t="t" r="r" b="b"/>
            <a:pathLst>
              <a:path w="2356485" h="17144">
                <a:moveTo>
                  <a:pt x="2356104" y="0"/>
                </a:moveTo>
                <a:lnTo>
                  <a:pt x="0" y="0"/>
                </a:lnTo>
                <a:lnTo>
                  <a:pt x="0" y="16763"/>
                </a:lnTo>
                <a:lnTo>
                  <a:pt x="2356104" y="16763"/>
                </a:lnTo>
                <a:lnTo>
                  <a:pt x="2356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1989" y="1476501"/>
            <a:ext cx="53536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ℎ𝑒𝑔ℎ𝑡 𝑜𝑓 𝑖𝑚𝑎𝑔𝑒 (ℎ</a:t>
            </a:r>
            <a:r>
              <a:rPr sz="1950" baseline="-21367" dirty="0">
                <a:latin typeface="Cambria Math"/>
                <a:cs typeface="Cambria Math"/>
              </a:rPr>
              <a:t>2</a:t>
            </a:r>
            <a:r>
              <a:rPr sz="2000" dirty="0">
                <a:latin typeface="Cambria Math"/>
                <a:cs typeface="Cambria Math"/>
              </a:rPr>
              <a:t>) </a:t>
            </a:r>
            <a:r>
              <a:rPr sz="3000" baseline="-41666" dirty="0">
                <a:latin typeface="Cambria Math"/>
                <a:cs typeface="Cambria Math"/>
              </a:rPr>
              <a:t>= </a:t>
            </a:r>
            <a:r>
              <a:rPr sz="2000" dirty="0">
                <a:latin typeface="Cambria Math"/>
                <a:cs typeface="Cambria Math"/>
              </a:rPr>
              <a:t>−𝐼𝑚𝑎𝑔𝑒 𝑑𝑖𝑠𝑡𝑎𝑛𝑐𝑒</a:t>
            </a:r>
            <a:r>
              <a:rPr sz="2000" spc="195" dirty="0">
                <a:latin typeface="Cambria Math"/>
                <a:cs typeface="Cambria Math"/>
              </a:rPr>
              <a:t> </a:t>
            </a:r>
            <a:r>
              <a:rPr sz="2000" spc="10" dirty="0">
                <a:latin typeface="Cambria Math"/>
                <a:cs typeface="Cambria Math"/>
              </a:rPr>
              <a:t>(−𝑣)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9127" y="1854707"/>
            <a:ext cx="2566670" cy="17145"/>
          </a:xfrm>
          <a:custGeom>
            <a:avLst/>
            <a:gdLst/>
            <a:ahLst/>
            <a:cxnLst/>
            <a:rect l="l" t="t" r="r" b="b"/>
            <a:pathLst>
              <a:path w="2566670" h="17144">
                <a:moveTo>
                  <a:pt x="2566416" y="0"/>
                </a:moveTo>
                <a:lnTo>
                  <a:pt x="0" y="0"/>
                </a:lnTo>
                <a:lnTo>
                  <a:pt x="0" y="16763"/>
                </a:lnTo>
                <a:lnTo>
                  <a:pt x="2566416" y="16763"/>
                </a:lnTo>
                <a:lnTo>
                  <a:pt x="2566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4238" y="1838909"/>
            <a:ext cx="52203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976880" algn="l"/>
              </a:tabLst>
            </a:pPr>
            <a:r>
              <a:rPr sz="2000" dirty="0">
                <a:latin typeface="Cambria Math"/>
                <a:cs typeface="Cambria Math"/>
              </a:rPr>
              <a:t>ℎ𝑒𝑖𝑔ℎ𝑡 𝑜𝑓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𝑜𝑏𝑗𝑒𝑐𝑡</a:t>
            </a:r>
            <a:r>
              <a:rPr sz="2000" spc="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(ℎ</a:t>
            </a:r>
            <a:r>
              <a:rPr sz="1950" baseline="-21367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)	</a:t>
            </a:r>
            <a:r>
              <a:rPr sz="2000" spc="-5" dirty="0">
                <a:latin typeface="Cambria Math"/>
                <a:cs typeface="Cambria Math"/>
              </a:rPr>
              <a:t>𝑂𝑏𝑗𝑒𝑐𝑡 </a:t>
            </a:r>
            <a:r>
              <a:rPr sz="2000" dirty="0">
                <a:latin typeface="Cambria Math"/>
                <a:cs typeface="Cambria Math"/>
              </a:rPr>
              <a:t>𝑑𝑖𝑠𝑡𝑎𝑛𝑐𝑒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spc="10" dirty="0">
                <a:latin typeface="Cambria Math"/>
                <a:cs typeface="Cambria Math"/>
              </a:rPr>
              <a:t>(𝑢)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031" y="2117277"/>
            <a:ext cx="6635750" cy="3225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519045" indent="-268605">
              <a:lnSpc>
                <a:spcPct val="111000"/>
              </a:lnSpc>
              <a:spcBef>
                <a:spcPts val="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For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</a:t>
            </a:r>
            <a:r>
              <a:rPr sz="2000" spc="-5" dirty="0">
                <a:latin typeface="Lucida Sans Unicode"/>
                <a:cs typeface="Lucida Sans Unicode"/>
              </a:rPr>
              <a:t>, </a:t>
            </a:r>
            <a:r>
              <a:rPr sz="2100" b="1" i="1" spc="-95" dirty="0">
                <a:latin typeface="Lucida Sans Unicode"/>
                <a:cs typeface="Lucida Sans Unicode"/>
              </a:rPr>
              <a:t>m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positive  Real image</a:t>
            </a:r>
            <a:r>
              <a:rPr sz="2000" spc="-5" dirty="0">
                <a:latin typeface="Lucida Sans Unicode"/>
                <a:cs typeface="Lucida Sans Unicode"/>
              </a:rPr>
              <a:t>, </a:t>
            </a:r>
            <a:r>
              <a:rPr sz="2100" b="1" i="1" spc="-95" dirty="0">
                <a:latin typeface="Lucida Sans Unicode"/>
                <a:cs typeface="Lucida Sans Unicode"/>
              </a:rPr>
              <a:t>m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negative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</a:t>
            </a:r>
            <a:r>
              <a:rPr sz="2000" b="1" spc="5" dirty="0">
                <a:latin typeface="Lucida Sans Unicode"/>
                <a:cs typeface="Lucida Sans Unicode"/>
              </a:rPr>
              <a:t>m&gt;1</a:t>
            </a:r>
            <a:r>
              <a:rPr sz="2000" spc="5" dirty="0">
                <a:latin typeface="Lucida Sans Unicode"/>
                <a:cs typeface="Lucida Sans Unicode"/>
              </a:rPr>
              <a:t>,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bigger </a:t>
            </a:r>
            <a:r>
              <a:rPr sz="2000" spc="-5" dirty="0">
                <a:latin typeface="Lucida Sans Unicode"/>
                <a:cs typeface="Lucida Sans Unicode"/>
              </a:rPr>
              <a:t>than 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</a:t>
            </a:r>
            <a:r>
              <a:rPr sz="2000" b="1" spc="5" dirty="0">
                <a:latin typeface="Lucida Sans Unicode"/>
                <a:cs typeface="Lucida Sans Unicode"/>
              </a:rPr>
              <a:t>m=1</a:t>
            </a:r>
            <a:r>
              <a:rPr sz="2000" spc="5" dirty="0">
                <a:latin typeface="Lucida Sans Unicode"/>
                <a:cs typeface="Lucida Sans Unicode"/>
              </a:rPr>
              <a:t>,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spc="-5" dirty="0">
                <a:latin typeface="Lucida Sans Unicode"/>
                <a:cs typeface="Lucida Sans Unicode"/>
              </a:rPr>
              <a:t>is of the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same size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</a:t>
            </a:r>
            <a:r>
              <a:rPr sz="2000" b="1" spc="5" dirty="0">
                <a:latin typeface="Lucida Sans Unicode"/>
                <a:cs typeface="Lucida Sans Unicode"/>
              </a:rPr>
              <a:t>m&lt;1</a:t>
            </a:r>
            <a:r>
              <a:rPr sz="2000" spc="5" dirty="0">
                <a:latin typeface="Lucida Sans Unicode"/>
                <a:cs typeface="Lucida Sans Unicode"/>
              </a:rPr>
              <a:t>,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smaller </a:t>
            </a:r>
            <a:r>
              <a:rPr sz="2000" spc="-5" dirty="0">
                <a:latin typeface="Lucida Sans Unicode"/>
                <a:cs typeface="Lucida Sans Unicode"/>
              </a:rPr>
              <a:t>than the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Wingdings 3"/>
              <a:buChar char=""/>
            </a:pP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</a:t>
            </a:r>
            <a:r>
              <a:rPr sz="2100" b="1" i="1" spc="-95" dirty="0">
                <a:latin typeface="Lucida Sans Unicode"/>
                <a:cs typeface="Lucida Sans Unicode"/>
              </a:rPr>
              <a:t>m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positive</a:t>
            </a:r>
            <a:r>
              <a:rPr sz="2000" spc="-5" dirty="0">
                <a:latin typeface="Lucida Sans Unicode"/>
                <a:cs typeface="Lucida Sans Unicode"/>
              </a:rPr>
              <a:t>, then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7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7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 </a:t>
            </a:r>
            <a:r>
              <a:rPr sz="2100" b="1" i="1" spc="-90" dirty="0">
                <a:latin typeface="Lucida Sans Unicode"/>
                <a:cs typeface="Lucida Sans Unicode"/>
              </a:rPr>
              <a:t>m </a:t>
            </a:r>
            <a:r>
              <a:rPr sz="2000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negative</a:t>
            </a:r>
            <a:r>
              <a:rPr sz="2000" spc="-5" dirty="0">
                <a:latin typeface="Lucida Sans Unicode"/>
                <a:cs typeface="Lucida Sans Unicode"/>
              </a:rPr>
              <a:t>, then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real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and</a:t>
            </a:r>
            <a:r>
              <a:rPr sz="2000" spc="1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3277" y="583691"/>
            <a:ext cx="4080492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8610600" y="6679746"/>
            <a:ext cx="196405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smtClean="0"/>
              <a:t>Copyright</a:t>
            </a:r>
            <a:endParaRPr spc="-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1930"/>
            <a:ext cx="7704455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904" marR="34925" indent="-255904" algn="r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phenomenon </a:t>
            </a:r>
            <a:r>
              <a:rPr sz="2300" spc="-5" dirty="0">
                <a:latin typeface="Lucida Sans Unicode"/>
                <a:cs typeface="Lucida Sans Unicode"/>
              </a:rPr>
              <a:t>of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bending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light </a:t>
            </a:r>
            <a:r>
              <a:rPr sz="2300" dirty="0">
                <a:latin typeface="Lucida Sans Unicode"/>
                <a:cs typeface="Lucida Sans Unicode"/>
              </a:rPr>
              <a:t>when </a:t>
            </a:r>
            <a:r>
              <a:rPr sz="2300" spc="-5" dirty="0">
                <a:latin typeface="Lucida Sans Unicode"/>
                <a:cs typeface="Lucida Sans Unicode"/>
              </a:rPr>
              <a:t>it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travels</a:t>
            </a:r>
            <a:endParaRPr sz="2300">
              <a:latin typeface="Lucida Sans Unicode"/>
              <a:cs typeface="Lucida Sans Unicode"/>
            </a:endParaRPr>
          </a:p>
          <a:p>
            <a:pPr marR="7620" algn="r">
              <a:lnSpc>
                <a:spcPct val="100000"/>
              </a:lnSpc>
            </a:pPr>
            <a:r>
              <a:rPr sz="2300" dirty="0">
                <a:latin typeface="Lucida Sans Unicode"/>
                <a:cs typeface="Lucida Sans Unicode"/>
              </a:rPr>
              <a:t>from one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medium </a:t>
            </a:r>
            <a:r>
              <a:rPr sz="2300" dirty="0">
                <a:latin typeface="Lucida Sans Unicode"/>
                <a:cs typeface="Lucida Sans Unicode"/>
              </a:rPr>
              <a:t>to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another </a:t>
            </a:r>
            <a:r>
              <a:rPr sz="2300" dirty="0">
                <a:latin typeface="Lucida Sans Unicode"/>
                <a:cs typeface="Lucida Sans Unicode"/>
              </a:rPr>
              <a:t>is called as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‘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refraction</a:t>
            </a:r>
            <a:r>
              <a:rPr sz="2300" spc="-5" dirty="0">
                <a:latin typeface="Lucida Sans Unicode"/>
                <a:cs typeface="Lucida Sans Unicode"/>
              </a:rPr>
              <a:t>’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Laws of refraction of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light:</a:t>
            </a:r>
            <a:endParaRPr sz="23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incident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ray</a:t>
            </a:r>
            <a:r>
              <a:rPr sz="2300" dirty="0">
                <a:latin typeface="Lucida Sans Unicode"/>
                <a:cs typeface="Lucida Sans Unicode"/>
              </a:rPr>
              <a:t>,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normal </a:t>
            </a:r>
            <a:r>
              <a:rPr sz="2300" spc="-5" dirty="0">
                <a:latin typeface="Lucida Sans Unicode"/>
                <a:cs typeface="Lucida Sans Unicode"/>
              </a:rPr>
              <a:t>and the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refracted</a:t>
            </a:r>
            <a:r>
              <a:rPr sz="2300" spc="-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ray</a:t>
            </a:r>
            <a:r>
              <a:rPr sz="2300" dirty="0">
                <a:latin typeface="Lucida Sans Unicode"/>
                <a:cs typeface="Lucida Sans Unicode"/>
              </a:rPr>
              <a:t>,</a:t>
            </a:r>
            <a:endParaRPr sz="2300">
              <a:latin typeface="Lucida Sans Unicode"/>
              <a:cs typeface="Lucida Sans Unicode"/>
            </a:endParaRPr>
          </a:p>
          <a:p>
            <a:pPr marL="524510">
              <a:lnSpc>
                <a:spcPct val="100000"/>
              </a:lnSpc>
            </a:pPr>
            <a:r>
              <a:rPr sz="2300" spc="-5" dirty="0">
                <a:latin typeface="Lucida Sans Unicode"/>
                <a:cs typeface="Lucida Sans Unicode"/>
              </a:rPr>
              <a:t>all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lie </a:t>
            </a:r>
            <a:r>
              <a:rPr sz="2300" dirty="0">
                <a:latin typeface="Lucida Sans Unicode"/>
                <a:cs typeface="Lucida Sans Unicode"/>
              </a:rPr>
              <a:t>in the same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plane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0769" y="4465320"/>
            <a:ext cx="475615" cy="18415"/>
          </a:xfrm>
          <a:custGeom>
            <a:avLst/>
            <a:gdLst/>
            <a:ahLst/>
            <a:cxnLst/>
            <a:rect l="l" t="t" r="r" b="b"/>
            <a:pathLst>
              <a:path w="475614" h="18414">
                <a:moveTo>
                  <a:pt x="475487" y="0"/>
                </a:moveTo>
                <a:lnTo>
                  <a:pt x="0" y="0"/>
                </a:lnTo>
                <a:lnTo>
                  <a:pt x="0" y="18287"/>
                </a:lnTo>
                <a:lnTo>
                  <a:pt x="475487" y="18287"/>
                </a:lnTo>
                <a:lnTo>
                  <a:pt x="475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8400" y="4480941"/>
            <a:ext cx="4953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10" dirty="0">
                <a:latin typeface="Cambria Math"/>
                <a:cs typeface="Cambria Math"/>
              </a:rPr>
              <a:t>sin</a:t>
            </a:r>
            <a:r>
              <a:rPr sz="1650" spc="-55" dirty="0">
                <a:latin typeface="Cambria Math"/>
                <a:cs typeface="Cambria Math"/>
              </a:rPr>
              <a:t> </a:t>
            </a:r>
            <a:r>
              <a:rPr sz="1650" spc="100" dirty="0">
                <a:latin typeface="Cambria Math"/>
                <a:cs typeface="Cambria Math"/>
              </a:rPr>
              <a:t>𝑟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095" y="4253865"/>
            <a:ext cx="64890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4765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139393"/>
              <a:buFont typeface="Verdana"/>
              <a:buChar char="◦"/>
              <a:tabLst>
                <a:tab pos="285750" algn="l"/>
              </a:tabLst>
            </a:pPr>
            <a:r>
              <a:rPr sz="2475" spc="165" baseline="45454" dirty="0">
                <a:latin typeface="Cambria Math"/>
                <a:cs typeface="Cambria Math"/>
              </a:rPr>
              <a:t>sin </a:t>
            </a:r>
            <a:r>
              <a:rPr sz="2475" spc="97" baseline="45454" dirty="0">
                <a:latin typeface="Cambria Math"/>
                <a:cs typeface="Cambria Math"/>
              </a:rPr>
              <a:t>𝑖 </a:t>
            </a:r>
            <a:r>
              <a:rPr sz="2300" dirty="0">
                <a:latin typeface="Cambria Math"/>
                <a:cs typeface="Cambria Math"/>
              </a:rPr>
              <a:t>= 𝑐𝑜𝑛𝑠𝑡𝑎𝑛𝑡 </a:t>
            </a:r>
            <a:r>
              <a:rPr sz="2300" dirty="0">
                <a:latin typeface="Lucida Sans Unicode"/>
                <a:cs typeface="Lucida Sans Unicode"/>
              </a:rPr>
              <a:t>where, </a:t>
            </a:r>
            <a:r>
              <a:rPr sz="2300" spc="-5" dirty="0">
                <a:latin typeface="Lucida Sans Unicode"/>
                <a:cs typeface="Lucida Sans Unicode"/>
              </a:rPr>
              <a:t>i=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</a:t>
            </a:r>
            <a:r>
              <a:rPr sz="2300" spc="-27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incidence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0061" y="4652581"/>
            <a:ext cx="4104004" cy="8026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395"/>
              </a:spcBef>
            </a:pPr>
            <a:r>
              <a:rPr sz="2300" spc="-5" dirty="0">
                <a:latin typeface="Lucida Sans Unicode"/>
                <a:cs typeface="Lucida Sans Unicode"/>
              </a:rPr>
              <a:t>r= </a:t>
            </a:r>
            <a:r>
              <a:rPr sz="2300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</a:t>
            </a:r>
            <a:r>
              <a:rPr sz="2300" spc="-6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reflection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300" dirty="0">
                <a:latin typeface="Lucida Sans Unicode"/>
                <a:cs typeface="Lucida Sans Unicode"/>
              </a:rPr>
              <a:t>constant=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Refractive</a:t>
            </a:r>
            <a:r>
              <a:rPr sz="2300" spc="-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index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0595" y="583691"/>
            <a:ext cx="5747004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pc="-10" smtClean="0"/>
              <a:t>[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8026"/>
            <a:ext cx="77393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refractive index </a:t>
            </a:r>
            <a:r>
              <a:rPr sz="2000" spc="-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medium </a:t>
            </a:r>
            <a:r>
              <a:rPr sz="2000" spc="-5" dirty="0">
                <a:latin typeface="Lucida Sans Unicode"/>
                <a:cs typeface="Lucida Sans Unicode"/>
              </a:rPr>
              <a:t>gives an indication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light  bending </a:t>
            </a:r>
            <a:r>
              <a:rPr sz="2000" spc="-5" dirty="0">
                <a:latin typeface="Lucida Sans Unicode"/>
                <a:cs typeface="Lucida Sans Unicode"/>
              </a:rPr>
              <a:t>ability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that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medium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631" y="4983556"/>
            <a:ext cx="788352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Where </a:t>
            </a:r>
            <a:r>
              <a:rPr sz="2000" b="1" spc="20" dirty="0">
                <a:latin typeface="Lucida Sans Unicode"/>
                <a:cs typeface="Lucida Sans Unicode"/>
              </a:rPr>
              <a:t>n</a:t>
            </a:r>
            <a:r>
              <a:rPr sz="1950" b="1" spc="30" baseline="-21367" dirty="0">
                <a:latin typeface="Lucida Sans Unicode"/>
                <a:cs typeface="Lucida Sans Unicode"/>
              </a:rPr>
              <a:t>21 </a:t>
            </a:r>
            <a:r>
              <a:rPr sz="2000" dirty="0">
                <a:latin typeface="Lucida Sans Unicode"/>
                <a:cs typeface="Lucida Sans Unicode"/>
              </a:rPr>
              <a:t>is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refractive index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medium 2 </a:t>
            </a:r>
            <a:r>
              <a:rPr sz="2000" dirty="0">
                <a:latin typeface="Lucida Sans Unicode"/>
                <a:cs typeface="Lucida Sans Unicode"/>
              </a:rPr>
              <a:t>with </a:t>
            </a:r>
            <a:r>
              <a:rPr sz="2000" spc="-5" dirty="0">
                <a:latin typeface="Lucida Sans Unicode"/>
                <a:cs typeface="Lucida Sans Unicode"/>
              </a:rPr>
              <a:t>respect</a:t>
            </a:r>
            <a:r>
              <a:rPr sz="2000" spc="-3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endParaRPr sz="2000">
              <a:latin typeface="Lucida Sans Unicode"/>
              <a:cs typeface="Lucida Sans Unicode"/>
            </a:endParaRPr>
          </a:p>
          <a:p>
            <a:pPr marL="2940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medium</a:t>
            </a:r>
            <a:r>
              <a:rPr sz="2000" spc="-4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0007" y="583691"/>
            <a:ext cx="4722084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20" y="2345544"/>
            <a:ext cx="4130362" cy="231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0007" y="583691"/>
            <a:ext cx="4722084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1376172"/>
            <a:ext cx="8311896" cy="478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6" y="4581144"/>
            <a:ext cx="4114800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40535"/>
            <a:ext cx="3982720" cy="711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There </a:t>
            </a:r>
            <a:r>
              <a:rPr sz="2000" spc="-5" dirty="0">
                <a:latin typeface="Lucida Sans Unicode"/>
                <a:cs typeface="Lucida Sans Unicode"/>
              </a:rPr>
              <a:t>are two types of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lenses: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Convex</a:t>
            </a:r>
            <a:r>
              <a:rPr sz="2000" spc="-3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Lens: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495" y="4221860"/>
            <a:ext cx="20123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Concave</a:t>
            </a:r>
            <a:r>
              <a:rPr sz="2000" spc="-10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Lens: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4755" y="615695"/>
            <a:ext cx="7737348" cy="382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2894" y="2324457"/>
            <a:ext cx="3876112" cy="1752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788664"/>
            <a:ext cx="8662416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78026"/>
            <a:ext cx="7814309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 point </a:t>
            </a:r>
            <a:r>
              <a:rPr sz="2000" dirty="0">
                <a:latin typeface="Lucida Sans Unicode"/>
                <a:cs typeface="Lucida Sans Unicode"/>
              </a:rPr>
              <a:t>of a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lens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dirty="0">
                <a:latin typeface="Lucida Sans Unicode"/>
                <a:cs typeface="Lucida Sans Unicode"/>
              </a:rPr>
              <a:t>known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spc="-10" dirty="0">
                <a:latin typeface="Lucida Sans Unicode"/>
                <a:cs typeface="Lucida Sans Unicode"/>
              </a:rPr>
              <a:t>its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Optical</a:t>
            </a:r>
            <a:r>
              <a:rPr sz="2000" spc="-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Focus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line passing </a:t>
            </a:r>
            <a:r>
              <a:rPr sz="2000" dirty="0">
                <a:latin typeface="Lucida Sans Unicode"/>
                <a:cs typeface="Lucida Sans Unicode"/>
              </a:rPr>
              <a:t>through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optical centre </a:t>
            </a:r>
            <a:r>
              <a:rPr sz="2000" spc="-5" dirty="0">
                <a:latin typeface="Lucida Sans Unicode"/>
                <a:cs typeface="Lucida Sans Unicode"/>
              </a:rPr>
              <a:t>is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Principal</a:t>
            </a:r>
            <a:r>
              <a:rPr sz="2000" spc="-4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Axis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marR="32194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Focus </a:t>
            </a:r>
            <a:r>
              <a:rPr sz="2000" spc="-5" dirty="0">
                <a:latin typeface="Lucida Sans Unicode"/>
                <a:cs typeface="Lucida Sans Unicode"/>
              </a:rPr>
              <a:t>is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point </a:t>
            </a:r>
            <a:r>
              <a:rPr sz="2000" dirty="0">
                <a:latin typeface="Lucida Sans Unicode"/>
                <a:cs typeface="Lucida Sans Unicode"/>
              </a:rPr>
              <a:t>where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rays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converge </a:t>
            </a:r>
            <a:r>
              <a:rPr sz="2000" spc="-5" dirty="0">
                <a:latin typeface="Lucida Sans Unicode"/>
                <a:cs typeface="Lucida Sans Unicode"/>
              </a:rPr>
              <a:t>(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or appear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) </a:t>
            </a:r>
            <a:r>
              <a:rPr sz="2000" spc="-5" dirty="0">
                <a:latin typeface="Lucida Sans Unicode"/>
                <a:cs typeface="Lucida Sans Unicode"/>
              </a:rPr>
              <a:t>after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refraction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640080"/>
            <a:ext cx="8002524" cy="39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588250" cy="434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8915" indent="-45783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ray of light parallel to </a:t>
            </a:r>
            <a:r>
              <a:rPr sz="2700" dirty="0">
                <a:latin typeface="Lucida Sans Unicode"/>
                <a:cs typeface="Lucida Sans Unicode"/>
              </a:rPr>
              <a:t>the </a:t>
            </a:r>
            <a:r>
              <a:rPr sz="2700" spc="-5" dirty="0">
                <a:latin typeface="Lucida Sans Unicode"/>
                <a:cs typeface="Lucida Sans Unicode"/>
              </a:rPr>
              <a:t>principal</a:t>
            </a:r>
            <a:r>
              <a:rPr sz="2700" spc="-1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axis  passes through the </a:t>
            </a:r>
            <a:r>
              <a:rPr sz="2700" dirty="0">
                <a:latin typeface="Lucida Sans Unicode"/>
                <a:cs typeface="Lucida Sans Unicode"/>
              </a:rPr>
              <a:t>focus </a:t>
            </a:r>
            <a:r>
              <a:rPr sz="2700" spc="-5" dirty="0">
                <a:latin typeface="Lucida Sans Unicode"/>
                <a:cs typeface="Lucida Sans Unicode"/>
              </a:rPr>
              <a:t>after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refraction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Lucida Sans Unicode"/>
              <a:buAutoNum type="arabicPeriod"/>
            </a:pPr>
            <a:endParaRPr sz="2600">
              <a:latin typeface="Lucida Sans Unicode"/>
              <a:cs typeface="Lucida Sans Unicode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ray of light passing through the </a:t>
            </a:r>
            <a:r>
              <a:rPr sz="2700" dirty="0">
                <a:latin typeface="Lucida Sans Unicode"/>
                <a:cs typeface="Lucida Sans Unicode"/>
              </a:rPr>
              <a:t>focus  </a:t>
            </a:r>
            <a:r>
              <a:rPr sz="2700" spc="-5" dirty="0">
                <a:latin typeface="Lucida Sans Unicode"/>
                <a:cs typeface="Lucida Sans Unicode"/>
              </a:rPr>
              <a:t>becomes parallel to the principal axis after  </a:t>
            </a:r>
            <a:r>
              <a:rPr sz="2700" spc="-10" dirty="0">
                <a:latin typeface="Lucida Sans Unicode"/>
                <a:cs typeface="Lucida Sans Unicode"/>
              </a:rPr>
              <a:t>refraction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Lucida Sans Unicode"/>
              <a:buAutoNum type="arabicPeriod"/>
            </a:pPr>
            <a:endParaRPr sz="2600">
              <a:latin typeface="Lucida Sans Unicode"/>
              <a:cs typeface="Lucida Sans Unicode"/>
            </a:endParaRPr>
          </a:p>
          <a:p>
            <a:pPr marL="469900" marR="264160" indent="-457834" algn="just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470534" algn="l"/>
              </a:tabLst>
            </a:pP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ray of light passing through the optical  centre goes straight without changing its  path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736" y="640080"/>
            <a:ext cx="7292340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0405"/>
            <a:ext cx="7713980" cy="435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378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Incident Ray: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ray of light </a:t>
            </a:r>
            <a:r>
              <a:rPr sz="2400" spc="-5" dirty="0">
                <a:latin typeface="Lucida Sans Unicode"/>
                <a:cs typeface="Lucida Sans Unicode"/>
              </a:rPr>
              <a:t>that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falls </a:t>
            </a:r>
            <a:r>
              <a:rPr sz="2400" spc="-5" dirty="0">
                <a:latin typeface="Lucida Sans Unicode"/>
                <a:cs typeface="Lucida Sans Unicode"/>
              </a:rPr>
              <a:t>on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reflecting</a:t>
            </a:r>
            <a:r>
              <a:rPr sz="2400" spc="1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surface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Reflected </a:t>
            </a:r>
            <a:r>
              <a:rPr sz="2400" b="1" spc="-5" dirty="0">
                <a:latin typeface="Lucida Sans Unicode"/>
                <a:cs typeface="Lucida Sans Unicode"/>
              </a:rPr>
              <a:t>Ray: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ray of light </a:t>
            </a:r>
            <a:r>
              <a:rPr sz="2400" spc="-5" dirty="0">
                <a:latin typeface="Lucida Sans Unicode"/>
                <a:cs typeface="Lucida Sans Unicode"/>
              </a:rPr>
              <a:t>that is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sent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back </a:t>
            </a:r>
            <a:r>
              <a:rPr sz="2400" spc="-5" dirty="0">
                <a:latin typeface="Lucida Sans Unicode"/>
                <a:cs typeface="Lucida Sans Unicode"/>
              </a:rPr>
              <a:t>by 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reflecting</a:t>
            </a:r>
            <a:r>
              <a:rPr sz="2400" spc="2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surface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17653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Normal: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latin typeface="Lucida Sans Unicode"/>
                <a:cs typeface="Lucida Sans Unicode"/>
              </a:rPr>
              <a:t>normal </a:t>
            </a:r>
            <a:r>
              <a:rPr sz="2400" spc="-5" dirty="0">
                <a:latin typeface="Lucida Sans Unicode"/>
                <a:cs typeface="Lucida Sans Unicode"/>
              </a:rPr>
              <a:t>is </a:t>
            </a:r>
            <a:r>
              <a:rPr sz="2400" dirty="0">
                <a:latin typeface="Lucida Sans Unicode"/>
                <a:cs typeface="Lucida Sans Unicode"/>
              </a:rPr>
              <a:t>a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line </a:t>
            </a:r>
            <a:r>
              <a:rPr sz="2400" spc="-5" dirty="0">
                <a:latin typeface="Lucida Sans Unicode"/>
                <a:cs typeface="Lucida Sans Unicode"/>
              </a:rPr>
              <a:t>at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right angle </a:t>
            </a:r>
            <a:r>
              <a:rPr sz="2400" spc="-5" dirty="0">
                <a:latin typeface="Lucida Sans Unicode"/>
                <a:cs typeface="Lucida Sans Unicode"/>
              </a:rPr>
              <a:t>to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reflecting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surface </a:t>
            </a:r>
            <a:r>
              <a:rPr sz="2400" spc="-5" dirty="0">
                <a:latin typeface="Lucida Sans Unicode"/>
                <a:cs typeface="Lucida Sans Unicode"/>
              </a:rPr>
              <a:t>to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point of</a:t>
            </a:r>
            <a:r>
              <a:rPr sz="2400" spc="6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incidence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spc="5" dirty="0">
                <a:latin typeface="Lucida Sans Unicode"/>
                <a:cs typeface="Lucida Sans Unicode"/>
              </a:rPr>
              <a:t>Angle </a:t>
            </a:r>
            <a:r>
              <a:rPr sz="2400" b="1" dirty="0">
                <a:latin typeface="Lucida Sans Unicode"/>
                <a:cs typeface="Lucida Sans Unicode"/>
              </a:rPr>
              <a:t>of </a:t>
            </a:r>
            <a:r>
              <a:rPr sz="2400" b="1" spc="-5" dirty="0">
                <a:latin typeface="Lucida Sans Unicode"/>
                <a:cs typeface="Lucida Sans Unicode"/>
              </a:rPr>
              <a:t>Incidence: </a:t>
            </a:r>
            <a:r>
              <a:rPr sz="2400" spc="-5" dirty="0">
                <a:latin typeface="Lucida Sans Unicode"/>
                <a:cs typeface="Lucida Sans Unicode"/>
              </a:rPr>
              <a:t>It is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400" dirty="0">
                <a:latin typeface="Lucida Sans Unicode"/>
                <a:cs typeface="Lucida Sans Unicode"/>
              </a:rPr>
              <a:t>made </a:t>
            </a:r>
            <a:r>
              <a:rPr sz="2400" spc="-5" dirty="0">
                <a:latin typeface="Lucida Sans Unicode"/>
                <a:cs typeface="Lucida Sans Unicode"/>
              </a:rPr>
              <a:t>by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incident ray </a:t>
            </a:r>
            <a:r>
              <a:rPr sz="2400" spc="-5" dirty="0">
                <a:latin typeface="Lucida Sans Unicode"/>
                <a:cs typeface="Lucida Sans Unicode"/>
              </a:rPr>
              <a:t>and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</a:t>
            </a:r>
            <a:r>
              <a:rPr sz="2400" spc="3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normal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991" y="658368"/>
            <a:ext cx="7751064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3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640080"/>
            <a:ext cx="7292340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1269491"/>
            <a:ext cx="8122920" cy="5332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959" y="3788664"/>
            <a:ext cx="3590543" cy="251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350" spc="-5" dirty="0">
                <a:solidFill>
                  <a:srgbClr val="2CA1BE"/>
                </a:solidFill>
              </a:rPr>
              <a:t>1.	</a:t>
            </a:r>
            <a:r>
              <a:rPr spc="-5" dirty="0"/>
              <a:t>Between </a:t>
            </a:r>
            <a:r>
              <a:rPr dirty="0"/>
              <a:t>O </a:t>
            </a:r>
            <a:r>
              <a:rPr spc="-5" dirty="0"/>
              <a:t>and</a:t>
            </a:r>
            <a:r>
              <a:rPr spc="-75" dirty="0"/>
              <a:t> </a:t>
            </a:r>
            <a:r>
              <a:rPr spc="-5" dirty="0"/>
              <a:t>F:</a:t>
            </a:r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656031" y="1773785"/>
            <a:ext cx="3940810" cy="12446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7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Image formed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65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and</a:t>
            </a:r>
            <a:r>
              <a:rPr sz="1600" spc="3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16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Behind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object (on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the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left</a:t>
            </a:r>
            <a:r>
              <a:rPr sz="1600" spc="9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side)</a:t>
            </a:r>
            <a:endParaRPr sz="16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Magnified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731" y="4111218"/>
            <a:ext cx="2704465" cy="15913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  <a:tabLst>
                <a:tab pos="457200" algn="l"/>
              </a:tabLst>
            </a:pPr>
            <a:r>
              <a:rPr sz="135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2.	</a:t>
            </a:r>
            <a:r>
              <a:rPr sz="2000" spc="-5" dirty="0">
                <a:latin typeface="Lucida Sans Unicode"/>
                <a:cs typeface="Lucida Sans Unicode"/>
              </a:rPr>
              <a:t>Between </a:t>
            </a:r>
            <a:r>
              <a:rPr sz="2000" dirty="0">
                <a:latin typeface="Lucida Sans Unicode"/>
                <a:cs typeface="Lucida Sans Unicode"/>
              </a:rPr>
              <a:t>F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2F:</a:t>
            </a:r>
            <a:endParaRPr sz="2000">
              <a:latin typeface="Lucida Sans Unicode"/>
              <a:cs typeface="Lucida Sans Unicode"/>
            </a:endParaRPr>
          </a:p>
          <a:p>
            <a:pPr marL="255904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55904" algn="l"/>
                <a:tab pos="2565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formed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is:</a:t>
            </a:r>
            <a:endParaRPr sz="20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5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Real and</a:t>
            </a:r>
            <a:r>
              <a:rPr sz="1600" spc="3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16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Beyond</a:t>
            </a:r>
            <a:r>
              <a:rPr sz="160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2F</a:t>
            </a:r>
            <a:endParaRPr sz="1600">
              <a:latin typeface="Lucida Sans Unicode"/>
              <a:cs typeface="Lucida Sans Unicode"/>
            </a:endParaRPr>
          </a:p>
          <a:p>
            <a:pPr marL="511809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11809" algn="l"/>
                <a:tab pos="512445" algn="l"/>
              </a:tabLst>
            </a:pPr>
            <a:r>
              <a:rPr sz="16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Magnified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339" y="609600"/>
            <a:ext cx="7525130" cy="392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5" y="1412747"/>
            <a:ext cx="3682921" cy="231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759320" y="6380747"/>
            <a:ext cx="2202179" cy="332142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r>
              <a:rPr lang="en-US" spc="-5" dirty="0" smtClean="0"/>
              <a:t>S</a:t>
            </a: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412747"/>
            <a:ext cx="8235696" cy="4824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39" y="609600"/>
            <a:ext cx="7525130" cy="392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smtClean="0"/>
              <a:t>C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223" y="609600"/>
            <a:ext cx="7888224" cy="392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1363980"/>
            <a:ext cx="8065008" cy="243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251" y="4078223"/>
            <a:ext cx="8183880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822565" cy="425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001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sign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conventions </a:t>
            </a:r>
            <a:r>
              <a:rPr sz="2400" dirty="0">
                <a:latin typeface="Lucida Sans Unicode"/>
                <a:cs typeface="Lucida Sans Unicode"/>
              </a:rPr>
              <a:t>for </a:t>
            </a:r>
            <a:r>
              <a:rPr sz="2400" spc="-5" dirty="0">
                <a:latin typeface="Lucida Sans Unicode"/>
                <a:cs typeface="Lucida Sans Unicode"/>
              </a:rPr>
              <a:t>lenses are </a:t>
            </a:r>
            <a:r>
              <a:rPr sz="2400" dirty="0">
                <a:latin typeface="Lucida Sans Unicode"/>
                <a:cs typeface="Lucida Sans Unicode"/>
              </a:rPr>
              <a:t>same </a:t>
            </a:r>
            <a:r>
              <a:rPr sz="2400" spc="-5" dirty="0">
                <a:latin typeface="Lucida Sans Unicode"/>
                <a:cs typeface="Lucida Sans Unicode"/>
              </a:rPr>
              <a:t>as those  </a:t>
            </a:r>
            <a:r>
              <a:rPr sz="2400" dirty="0">
                <a:latin typeface="Lucida Sans Unicode"/>
                <a:cs typeface="Lucida Sans Unicode"/>
              </a:rPr>
              <a:t>for spherical mirrors </a:t>
            </a:r>
            <a:r>
              <a:rPr sz="2400" spc="-5" dirty="0">
                <a:latin typeface="Lucida Sans Unicode"/>
                <a:cs typeface="Lucida Sans Unicode"/>
              </a:rPr>
              <a:t>except all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distances </a:t>
            </a:r>
            <a:r>
              <a:rPr sz="2400" spc="-5" dirty="0">
                <a:latin typeface="Lucida Sans Unicode"/>
                <a:cs typeface="Lucida Sans Unicode"/>
              </a:rPr>
              <a:t>are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measured </a:t>
            </a:r>
            <a:r>
              <a:rPr sz="2400" dirty="0">
                <a:latin typeface="Lucida Sans Unicode"/>
                <a:cs typeface="Lucida Sans Unicode"/>
              </a:rPr>
              <a:t>from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optical</a:t>
            </a:r>
            <a:r>
              <a:rPr sz="2400" spc="2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86677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Distance </a:t>
            </a:r>
            <a:r>
              <a:rPr sz="2400" spc="-5" dirty="0">
                <a:latin typeface="Lucida Sans Unicode"/>
                <a:cs typeface="Lucida Sans Unicode"/>
              </a:rPr>
              <a:t>to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right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origin </a:t>
            </a:r>
            <a:r>
              <a:rPr sz="2400" b="1" spc="5" dirty="0">
                <a:latin typeface="Lucida Sans Unicode"/>
                <a:cs typeface="Lucida Sans Unicode"/>
              </a:rPr>
              <a:t>(+ve </a:t>
            </a:r>
            <a:r>
              <a:rPr sz="2400" b="1" dirty="0">
                <a:latin typeface="Lucida Sans Unicode"/>
                <a:cs typeface="Lucida Sans Unicode"/>
              </a:rPr>
              <a:t>X-axis) </a:t>
            </a:r>
            <a:r>
              <a:rPr sz="2400" spc="-5" dirty="0">
                <a:latin typeface="Lucida Sans Unicode"/>
                <a:cs typeface="Lucida Sans Unicode"/>
              </a:rPr>
              <a:t>is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positive </a:t>
            </a:r>
            <a:r>
              <a:rPr sz="2400" spc="-5" dirty="0">
                <a:latin typeface="Lucida Sans Unicode"/>
                <a:cs typeface="Lucida Sans Unicode"/>
              </a:rPr>
              <a:t>while that to its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left </a:t>
            </a:r>
            <a:r>
              <a:rPr sz="2400" b="1" spc="5" dirty="0">
                <a:latin typeface="Lucida Sans Unicode"/>
                <a:cs typeface="Lucida Sans Unicode"/>
              </a:rPr>
              <a:t>(-ve </a:t>
            </a:r>
            <a:r>
              <a:rPr sz="2400" b="1" dirty="0">
                <a:latin typeface="Lucida Sans Unicode"/>
                <a:cs typeface="Lucida Sans Unicode"/>
              </a:rPr>
              <a:t>X-axis) </a:t>
            </a:r>
            <a:r>
              <a:rPr sz="2400" dirty="0">
                <a:latin typeface="Lucida Sans Unicode"/>
                <a:cs typeface="Lucida Sans Unicode"/>
              </a:rPr>
              <a:t>is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 negative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Distances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above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principal axis </a:t>
            </a:r>
            <a:r>
              <a:rPr sz="2400" b="1" spc="5" dirty="0">
                <a:latin typeface="Lucida Sans Unicode"/>
                <a:cs typeface="Lucida Sans Unicode"/>
              </a:rPr>
              <a:t>(+ve Y-axis) </a:t>
            </a:r>
            <a:r>
              <a:rPr sz="2400" spc="-5" dirty="0">
                <a:latin typeface="Lucida Sans Unicode"/>
                <a:cs typeface="Lucida Sans Unicode"/>
              </a:rPr>
              <a:t>are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positive </a:t>
            </a:r>
            <a:r>
              <a:rPr sz="2400" spc="-5" dirty="0">
                <a:latin typeface="Lucida Sans Unicode"/>
                <a:cs typeface="Lucida Sans Unicode"/>
              </a:rPr>
              <a:t>while those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below </a:t>
            </a:r>
            <a:r>
              <a:rPr sz="2400" dirty="0">
                <a:latin typeface="Lucida Sans Unicode"/>
                <a:cs typeface="Lucida Sans Unicode"/>
              </a:rPr>
              <a:t>it </a:t>
            </a:r>
            <a:r>
              <a:rPr sz="2400" b="1" spc="5" dirty="0">
                <a:latin typeface="Lucida Sans Unicode"/>
                <a:cs typeface="Lucida Sans Unicode"/>
              </a:rPr>
              <a:t>(-ve Y-axis) </a:t>
            </a:r>
            <a:r>
              <a:rPr sz="2400" spc="-5" dirty="0">
                <a:latin typeface="Lucida Sans Unicode"/>
                <a:cs typeface="Lucida Sans Unicode"/>
              </a:rPr>
              <a:t>are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negative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8680" y="609600"/>
            <a:ext cx="7409688" cy="392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smtClean="0"/>
              <a:t>C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213103"/>
            <a:ext cx="7761732" cy="509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11" y="640080"/>
            <a:ext cx="7354824" cy="34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5866" y="2574162"/>
            <a:ext cx="620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𝑃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464310"/>
            <a:ext cx="7555865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10" dirty="0">
                <a:latin typeface="Lucida Sans Unicode"/>
                <a:cs typeface="Lucida Sans Unicode"/>
              </a:rPr>
              <a:t>The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power </a:t>
            </a:r>
            <a:r>
              <a:rPr sz="2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of a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lens </a:t>
            </a:r>
            <a:r>
              <a:rPr sz="2800" spc="-5" dirty="0">
                <a:latin typeface="Lucida Sans Unicode"/>
                <a:cs typeface="Lucida Sans Unicode"/>
              </a:rPr>
              <a:t>is </a:t>
            </a:r>
            <a:r>
              <a:rPr sz="2800" spc="-10" dirty="0">
                <a:latin typeface="Lucida Sans Unicode"/>
                <a:cs typeface="Lucida Sans Unicode"/>
              </a:rPr>
              <a:t>the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reciprocal </a:t>
            </a:r>
            <a:r>
              <a:rPr sz="2800" spc="-5" dirty="0">
                <a:latin typeface="Lucida Sans Unicode"/>
                <a:cs typeface="Lucida Sans Unicode"/>
              </a:rPr>
              <a:t>of </a:t>
            </a:r>
            <a:r>
              <a:rPr sz="2800" spc="-10" dirty="0">
                <a:latin typeface="Lucida Sans Unicode"/>
                <a:cs typeface="Lucida Sans Unicode"/>
              </a:rPr>
              <a:t>its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focal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length</a:t>
            </a:r>
            <a:r>
              <a:rPr sz="2800" spc="-10" dirty="0">
                <a:latin typeface="Lucida Sans Unicode"/>
                <a:cs typeface="Lucida Sans Unicode"/>
              </a:rPr>
              <a:t>,</a:t>
            </a:r>
            <a:r>
              <a:rPr sz="2800" spc="4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i.e.</a:t>
            </a:r>
            <a:endParaRPr sz="2800">
              <a:latin typeface="Lucida Sans Unicode"/>
              <a:cs typeface="Lucida Sans Unicode"/>
            </a:endParaRPr>
          </a:p>
          <a:p>
            <a:pPr marL="957580" algn="ctr">
              <a:lnSpc>
                <a:spcPts val="3265"/>
              </a:lnSpc>
            </a:pPr>
            <a:r>
              <a:rPr sz="2800" spc="-5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9076" y="2828544"/>
            <a:ext cx="205740" cy="22860"/>
          </a:xfrm>
          <a:custGeom>
            <a:avLst/>
            <a:gdLst/>
            <a:ahLst/>
            <a:cxnLst/>
            <a:rect l="l" t="t" r="r" b="b"/>
            <a:pathLst>
              <a:path w="205739" h="22860">
                <a:moveTo>
                  <a:pt x="205739" y="0"/>
                </a:moveTo>
                <a:lnTo>
                  <a:pt x="0" y="0"/>
                </a:lnTo>
                <a:lnTo>
                  <a:pt x="0" y="22860"/>
                </a:lnTo>
                <a:lnTo>
                  <a:pt x="205739" y="22860"/>
                </a:lnTo>
                <a:lnTo>
                  <a:pt x="205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87010" y="2811906"/>
            <a:ext cx="220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𝑓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723513"/>
            <a:ext cx="7572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S.I. unit </a:t>
            </a:r>
            <a:r>
              <a:rPr sz="2800" spc="-5" dirty="0">
                <a:latin typeface="Lucida Sans Unicode"/>
                <a:cs typeface="Lucida Sans Unicode"/>
              </a:rPr>
              <a:t>for </a:t>
            </a:r>
            <a:r>
              <a:rPr sz="2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power of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lens </a:t>
            </a:r>
            <a:r>
              <a:rPr sz="2800" spc="-5" dirty="0">
                <a:latin typeface="Lucida Sans Unicode"/>
                <a:cs typeface="Lucida Sans Unicode"/>
              </a:rPr>
              <a:t>is </a:t>
            </a:r>
            <a:r>
              <a:rPr sz="2800" spc="-10" dirty="0">
                <a:latin typeface="Lucida Sans Unicode"/>
                <a:cs typeface="Lucida Sans Unicode"/>
              </a:rPr>
              <a:t>called </a:t>
            </a:r>
            <a:r>
              <a:rPr sz="2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Dioptre  </a:t>
            </a:r>
            <a:r>
              <a:rPr sz="2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(D)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4296" y="583691"/>
            <a:ext cx="4478267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smtClean="0"/>
              <a:t>C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673" y="2877134"/>
            <a:ext cx="4307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That’s it</a:t>
            </a:r>
            <a:r>
              <a:rPr sz="4400" spc="-80" dirty="0"/>
              <a:t> </a:t>
            </a:r>
            <a:r>
              <a:rPr sz="4400" spc="-5" dirty="0"/>
              <a:t>folks…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451" y="1120139"/>
            <a:ext cx="4959096" cy="461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0469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2004695">
                <a:lnSpc>
                  <a:spcPct val="100000"/>
                </a:lnSpc>
                <a:spcBef>
                  <a:spcPts val="190"/>
                </a:spcBef>
              </a:pPr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098" y="1481150"/>
            <a:ext cx="7905750" cy="378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Angle </a:t>
            </a:r>
            <a:r>
              <a:rPr sz="2000" b="1" spc="5" dirty="0">
                <a:latin typeface="Lucida Sans Unicode"/>
                <a:cs typeface="Lucida Sans Unicode"/>
              </a:rPr>
              <a:t>of </a:t>
            </a:r>
            <a:r>
              <a:rPr sz="2000" b="1" spc="-5" dirty="0">
                <a:latin typeface="Lucida Sans Unicode"/>
                <a:cs typeface="Lucida Sans Unicode"/>
              </a:rPr>
              <a:t>Reflection: </a:t>
            </a:r>
            <a:r>
              <a:rPr sz="2000" spc="-5" dirty="0">
                <a:latin typeface="Lucida Sans Unicode"/>
                <a:cs typeface="Lucida Sans Unicode"/>
              </a:rPr>
              <a:t>It </a:t>
            </a:r>
            <a:r>
              <a:rPr sz="2000" dirty="0">
                <a:latin typeface="Lucida Sans Unicode"/>
                <a:cs typeface="Lucida Sans Unicode"/>
              </a:rPr>
              <a:t>is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000" dirty="0">
                <a:latin typeface="Lucida Sans Unicode"/>
                <a:cs typeface="Lucida Sans Unicode"/>
              </a:rPr>
              <a:t>made by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reflected</a:t>
            </a:r>
            <a:r>
              <a:rPr sz="2000" spc="-114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ray</a:t>
            </a:r>
            <a:endParaRPr sz="20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and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normal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Object: </a:t>
            </a:r>
            <a:r>
              <a:rPr sz="2000" spc="-5" dirty="0">
                <a:latin typeface="Lucida Sans Unicode"/>
                <a:cs typeface="Lucida Sans Unicode"/>
              </a:rPr>
              <a:t>It is the </a:t>
            </a:r>
            <a:r>
              <a:rPr sz="2000" dirty="0">
                <a:latin typeface="Lucida Sans Unicode"/>
                <a:cs typeface="Lucida Sans Unicode"/>
              </a:rPr>
              <a:t>“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thing</a:t>
            </a:r>
            <a:r>
              <a:rPr sz="2000" dirty="0">
                <a:latin typeface="Lucida Sans Unicode"/>
                <a:cs typeface="Lucida Sans Unicode"/>
              </a:rPr>
              <a:t>” </a:t>
            </a:r>
            <a:r>
              <a:rPr sz="2000" spc="-5" dirty="0">
                <a:latin typeface="Lucida Sans Unicode"/>
                <a:cs typeface="Lucida Sans Unicode"/>
              </a:rPr>
              <a:t>that forms an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screen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Image: </a:t>
            </a:r>
            <a:r>
              <a:rPr sz="2000" spc="-5" dirty="0">
                <a:latin typeface="Lucida Sans Unicode"/>
                <a:cs typeface="Lucida Sans Unicode"/>
              </a:rPr>
              <a:t>It is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reflection </a:t>
            </a:r>
            <a:r>
              <a:rPr sz="2000" spc="-5" dirty="0">
                <a:latin typeface="Lucida Sans Unicode"/>
                <a:cs typeface="Lucida Sans Unicode"/>
              </a:rPr>
              <a:t>of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 </a:t>
            </a:r>
            <a:r>
              <a:rPr sz="2000" spc="5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screen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Virtual Image: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cannot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obtained </a:t>
            </a:r>
            <a:r>
              <a:rPr sz="2000" dirty="0">
                <a:latin typeface="Lucida Sans Unicode"/>
                <a:cs typeface="Lucida Sans Unicode"/>
              </a:rPr>
              <a:t>on a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screen </a:t>
            </a:r>
            <a:r>
              <a:rPr sz="2000" spc="-5" dirty="0">
                <a:latin typeface="Lucida Sans Unicode"/>
                <a:cs typeface="Lucida Sans Unicode"/>
              </a:rPr>
              <a:t> (a surface </a:t>
            </a:r>
            <a:r>
              <a:rPr sz="2000" dirty="0">
                <a:latin typeface="Lucida Sans Unicode"/>
                <a:cs typeface="Lucida Sans Unicode"/>
              </a:rPr>
              <a:t>where </a:t>
            </a:r>
            <a:r>
              <a:rPr sz="2000" spc="-5" dirty="0">
                <a:latin typeface="Lucida Sans Unicode"/>
                <a:cs typeface="Lucida Sans Unicode"/>
              </a:rPr>
              <a:t>image is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formed)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 3"/>
              <a:buChar char=""/>
            </a:pPr>
            <a:endParaRPr sz="20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Real Image: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image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formed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directly </a:t>
            </a:r>
            <a:r>
              <a:rPr sz="2000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screen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991" y="658368"/>
            <a:ext cx="7751064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4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492" y="4053838"/>
            <a:ext cx="4392167" cy="2686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78026"/>
            <a:ext cx="7622540" cy="250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Laws </a:t>
            </a:r>
            <a:r>
              <a:rPr sz="2000" b="1" spc="5" dirty="0">
                <a:latin typeface="Lucida Sans Unicode"/>
                <a:cs typeface="Lucida Sans Unicode"/>
              </a:rPr>
              <a:t>of </a:t>
            </a:r>
            <a:r>
              <a:rPr sz="2000" b="1" spc="-5" dirty="0">
                <a:latin typeface="Lucida Sans Unicode"/>
                <a:cs typeface="Lucida Sans Unicode"/>
              </a:rPr>
              <a:t>Reflection </a:t>
            </a:r>
            <a:r>
              <a:rPr sz="2000" b="1" spc="5" dirty="0">
                <a:latin typeface="Lucida Sans Unicode"/>
                <a:cs typeface="Lucida Sans Unicode"/>
              </a:rPr>
              <a:t>of </a:t>
            </a:r>
            <a:r>
              <a:rPr sz="2000" b="1" dirty="0">
                <a:latin typeface="Lucida Sans Unicode"/>
                <a:cs typeface="Lucida Sans Unicode"/>
              </a:rPr>
              <a:t>light</a:t>
            </a:r>
            <a:r>
              <a:rPr sz="2000" b="1" spc="-15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are:</a:t>
            </a:r>
            <a:endParaRPr sz="2000">
              <a:latin typeface="Lucida Sans Unicode"/>
              <a:cs typeface="Lucida Sans Unicode"/>
            </a:endParaRPr>
          </a:p>
          <a:p>
            <a:pPr marL="228600" marR="132715" lvl="1" indent="-228600" algn="r">
              <a:lnSpc>
                <a:spcPct val="100000"/>
              </a:lnSpc>
              <a:spcBef>
                <a:spcPts val="1775"/>
              </a:spcBef>
              <a:buClr>
                <a:srgbClr val="2CA1BE"/>
              </a:buClr>
              <a:buFont typeface="Verdana"/>
              <a:buChar char="◦"/>
              <a:tabLst>
                <a:tab pos="228600" algn="l"/>
                <a:tab pos="229235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of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incidence </a:t>
            </a:r>
            <a:r>
              <a:rPr sz="2000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equal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angle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of</a:t>
            </a:r>
            <a:r>
              <a:rPr sz="2000" spc="-8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reflection</a:t>
            </a:r>
            <a:endParaRPr sz="2000">
              <a:latin typeface="Lucida Sans Unicode"/>
              <a:cs typeface="Lucida Sans Unicode"/>
            </a:endParaRPr>
          </a:p>
          <a:p>
            <a:pPr marL="524510" marR="164465" lvl="1" indent="-229235" algn="r">
              <a:lnSpc>
                <a:spcPct val="100000"/>
              </a:lnSpc>
              <a:spcBef>
                <a:spcPts val="168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incident ray</a:t>
            </a:r>
            <a:r>
              <a:rPr sz="2000" spc="-5" dirty="0">
                <a:latin typeface="Lucida Sans Unicode"/>
                <a:cs typeface="Lucida Sans Unicode"/>
              </a:rPr>
              <a:t>,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reflected ray </a:t>
            </a:r>
            <a:r>
              <a:rPr sz="2000" spc="-5" dirty="0">
                <a:latin typeface="Lucida Sans Unicode"/>
                <a:cs typeface="Lucida Sans Unicode"/>
              </a:rPr>
              <a:t>and the </a:t>
            </a:r>
            <a:r>
              <a:rPr sz="2000" dirty="0">
                <a:solidFill>
                  <a:srgbClr val="0F5666"/>
                </a:solidFill>
                <a:latin typeface="Lucida Sans Unicode"/>
                <a:cs typeface="Lucida Sans Unicode"/>
              </a:rPr>
              <a:t>normal</a:t>
            </a:r>
            <a:r>
              <a:rPr sz="2000" spc="-7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the 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mirror </a:t>
            </a:r>
            <a:r>
              <a:rPr sz="2000" spc="-5" dirty="0">
                <a:latin typeface="Lucida Sans Unicode"/>
                <a:cs typeface="Lucida Sans Unicode"/>
              </a:rPr>
              <a:t>at the </a:t>
            </a:r>
            <a:r>
              <a:rPr sz="20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point of incidence </a:t>
            </a:r>
            <a:r>
              <a:rPr sz="2000" spc="-5" dirty="0">
                <a:latin typeface="Lucida Sans Unicode"/>
                <a:cs typeface="Lucida Sans Unicode"/>
              </a:rPr>
              <a:t>all lie in the </a:t>
            </a:r>
            <a:r>
              <a:rPr sz="2000" dirty="0">
                <a:latin typeface="Lucida Sans Unicode"/>
                <a:cs typeface="Lucida Sans Unicode"/>
              </a:rPr>
              <a:t>same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plane</a:t>
            </a:r>
            <a:endParaRPr sz="2000">
              <a:latin typeface="Lucida Sans Unicode"/>
              <a:cs typeface="Lucida Sans Unicode"/>
            </a:endParaRPr>
          </a:p>
          <a:p>
            <a:pPr marL="524510" marR="5080" lvl="1" indent="-229235">
              <a:lnSpc>
                <a:spcPct val="100000"/>
              </a:lnSpc>
              <a:spcBef>
                <a:spcPts val="168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incident ray and the reflected ray lie </a:t>
            </a:r>
            <a:r>
              <a:rPr sz="2000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either </a:t>
            </a:r>
            <a:r>
              <a:rPr sz="2000" dirty="0">
                <a:latin typeface="Lucida Sans Unicode"/>
                <a:cs typeface="Lucida Sans Unicode"/>
              </a:rPr>
              <a:t>side </a:t>
            </a:r>
            <a:r>
              <a:rPr sz="2000" spc="-5" dirty="0">
                <a:latin typeface="Lucida Sans Unicode"/>
                <a:cs typeface="Lucida Sans Unicode"/>
              </a:rPr>
              <a:t>of  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normal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883" y="583691"/>
            <a:ext cx="7996428" cy="43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Copyright </a:t>
            </a:r>
            <a:r>
              <a:rPr spc="-5" dirty="0"/>
              <a:t>© Shreyaans</a:t>
            </a:r>
            <a:r>
              <a:rPr spc="10" dirty="0"/>
              <a:t> </a:t>
            </a:r>
            <a:r>
              <a:rPr spc="-10" dirty="0"/>
              <a:t>Nahata</a:t>
            </a:r>
          </a:p>
          <a:p>
            <a:pPr marR="5080" algn="r">
              <a:lnSpc>
                <a:spcPct val="100000"/>
              </a:lnSpc>
            </a:pPr>
            <a:r>
              <a:rPr spc="-10" dirty="0"/>
              <a:t>[10th </a:t>
            </a:r>
            <a:r>
              <a:rPr spc="-5" dirty="0"/>
              <a:t>Ruby</a:t>
            </a:r>
            <a:r>
              <a:rPr spc="-35" dirty="0"/>
              <a:t> </a:t>
            </a:r>
            <a:r>
              <a:rPr spc="-10" dirty="0"/>
              <a:t>29]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5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6" y="4227576"/>
            <a:ext cx="3889248" cy="236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31" y="1481073"/>
            <a:ext cx="7672705" cy="256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The </a:t>
            </a:r>
            <a:r>
              <a:rPr sz="1800" b="1" spc="5" dirty="0">
                <a:latin typeface="Lucida Sans Unicode"/>
                <a:cs typeface="Lucida Sans Unicode"/>
              </a:rPr>
              <a:t>image formed </a:t>
            </a:r>
            <a:r>
              <a:rPr sz="1800" b="1" dirty="0">
                <a:latin typeface="Lucida Sans Unicode"/>
                <a:cs typeface="Lucida Sans Unicode"/>
              </a:rPr>
              <a:t>in </a:t>
            </a:r>
            <a:r>
              <a:rPr sz="1800" b="1" spc="-5" dirty="0">
                <a:latin typeface="Lucida Sans Unicode"/>
                <a:cs typeface="Lucida Sans Unicode"/>
              </a:rPr>
              <a:t>a </a:t>
            </a:r>
            <a:r>
              <a:rPr sz="1800" b="1" dirty="0">
                <a:latin typeface="Lucida Sans Unicode"/>
                <a:cs typeface="Lucida Sans Unicode"/>
              </a:rPr>
              <a:t>plane is mirror</a:t>
            </a:r>
            <a:r>
              <a:rPr sz="1800" b="1" spc="-17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is…</a:t>
            </a:r>
            <a:endParaRPr sz="1800">
              <a:latin typeface="Lucida Sans Unicode"/>
              <a:cs typeface="Lucida Sans Unicode"/>
            </a:endParaRPr>
          </a:p>
          <a:p>
            <a:pPr marL="876935" lvl="1" indent="-343535">
              <a:lnSpc>
                <a:spcPct val="100000"/>
              </a:lnSpc>
              <a:spcBef>
                <a:spcPts val="1760"/>
              </a:spcBef>
              <a:buClr>
                <a:srgbClr val="DA1F28"/>
              </a:buClr>
              <a:buAutoNum type="arabicPeriod"/>
              <a:tabLst>
                <a:tab pos="877569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Virtual </a:t>
            </a:r>
            <a:r>
              <a:rPr sz="1800" spc="-5" dirty="0">
                <a:latin typeface="Lucida Sans Unicode"/>
                <a:cs typeface="Lucida Sans Unicode"/>
              </a:rPr>
              <a:t>and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Erect</a:t>
            </a:r>
            <a:endParaRPr sz="1800">
              <a:latin typeface="Lucida Sans Unicode"/>
              <a:cs typeface="Lucida Sans Unicode"/>
            </a:endParaRPr>
          </a:p>
          <a:p>
            <a:pPr marL="876935" lvl="1" indent="-343535">
              <a:lnSpc>
                <a:spcPct val="100000"/>
              </a:lnSpc>
              <a:spcBef>
                <a:spcPts val="1770"/>
              </a:spcBef>
              <a:buClr>
                <a:srgbClr val="DA1F28"/>
              </a:buClr>
              <a:buAutoNum type="arabicPeriod"/>
              <a:tabLst>
                <a:tab pos="877569" algn="l"/>
              </a:tabLst>
            </a:pPr>
            <a:r>
              <a:rPr sz="1800" dirty="0">
                <a:latin typeface="Lucida Sans Unicode"/>
                <a:cs typeface="Lucida Sans Unicode"/>
              </a:rPr>
              <a:t>Of </a:t>
            </a:r>
            <a:r>
              <a:rPr sz="1800" spc="-5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same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size </a:t>
            </a:r>
            <a:r>
              <a:rPr sz="1800" spc="-5" dirty="0">
                <a:latin typeface="Lucida Sans Unicode"/>
                <a:cs typeface="Lucida Sans Unicode"/>
              </a:rPr>
              <a:t>as of the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</a:t>
            </a:r>
            <a:endParaRPr sz="1800">
              <a:latin typeface="Lucida Sans Unicode"/>
              <a:cs typeface="Lucida Sans Unicode"/>
            </a:endParaRPr>
          </a:p>
          <a:p>
            <a:pPr marL="876935" marR="5080" lvl="1" indent="-342900">
              <a:lnSpc>
                <a:spcPct val="100000"/>
              </a:lnSpc>
              <a:spcBef>
                <a:spcPts val="1750"/>
              </a:spcBef>
              <a:buClr>
                <a:srgbClr val="DA1F28"/>
              </a:buClr>
              <a:buAutoNum type="arabicPeriod"/>
              <a:tabLst>
                <a:tab pos="877569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At 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same distance </a:t>
            </a:r>
            <a:r>
              <a:rPr sz="1800" spc="-5" dirty="0">
                <a:latin typeface="Lucida Sans Unicode"/>
                <a:cs typeface="Lucida Sans Unicode"/>
              </a:rPr>
              <a:t>from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mirror </a:t>
            </a:r>
            <a:r>
              <a:rPr sz="1800" spc="-5" dirty="0">
                <a:latin typeface="Lucida Sans Unicode"/>
                <a:cs typeface="Lucida Sans Unicode"/>
              </a:rPr>
              <a:t>as the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object </a:t>
            </a:r>
            <a:r>
              <a:rPr sz="1800" spc="-5" dirty="0">
                <a:latin typeface="Lucida Sans Unicode"/>
                <a:cs typeface="Lucida Sans Unicode"/>
              </a:rPr>
              <a:t>is in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front </a:t>
            </a:r>
            <a:r>
              <a:rPr sz="1800" spc="-5" dirty="0">
                <a:latin typeface="Lucida Sans Unicode"/>
                <a:cs typeface="Lucida Sans Unicode"/>
              </a:rPr>
              <a:t> of it</a:t>
            </a:r>
            <a:endParaRPr sz="1800">
              <a:latin typeface="Lucida Sans Unicode"/>
              <a:cs typeface="Lucida Sans Unicode"/>
            </a:endParaRPr>
          </a:p>
          <a:p>
            <a:pPr marL="876935" lvl="1" indent="-343535">
              <a:lnSpc>
                <a:spcPct val="100000"/>
              </a:lnSpc>
              <a:spcBef>
                <a:spcPts val="1770"/>
              </a:spcBef>
              <a:buClr>
                <a:srgbClr val="DA1F28"/>
              </a:buClr>
              <a:buAutoNum type="arabicPeriod"/>
              <a:tabLst>
                <a:tab pos="877569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Laterally</a:t>
            </a:r>
            <a:r>
              <a:rPr sz="1800" spc="1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inverted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690372"/>
            <a:ext cx="7688197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6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95171"/>
            <a:ext cx="7482840" cy="429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16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Concave Mirror: </a:t>
            </a:r>
            <a:r>
              <a:rPr sz="1800" dirty="0">
                <a:latin typeface="Lucida Sans Unicode"/>
                <a:cs typeface="Lucida Sans Unicode"/>
              </a:rPr>
              <a:t>A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spherical mirror </a:t>
            </a:r>
            <a:r>
              <a:rPr sz="1800" spc="-5" dirty="0">
                <a:latin typeface="Lucida Sans Unicode"/>
                <a:cs typeface="Lucida Sans Unicode"/>
              </a:rPr>
              <a:t>that </a:t>
            </a:r>
            <a:r>
              <a:rPr sz="1800" dirty="0">
                <a:latin typeface="Lucida Sans Unicode"/>
                <a:cs typeface="Lucida Sans Unicode"/>
              </a:rPr>
              <a:t>has </a:t>
            </a:r>
            <a:r>
              <a:rPr sz="1800" spc="-5" dirty="0">
                <a:latin typeface="Lucida Sans Unicode"/>
                <a:cs typeface="Lucida Sans Unicode"/>
              </a:rPr>
              <a:t>its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reflecting surface  curved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inwards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 3"/>
              <a:buChar char=""/>
            </a:pPr>
            <a:endParaRPr sz="1900">
              <a:latin typeface="Lucida Sans Unicode"/>
              <a:cs typeface="Lucida Sans Unicode"/>
            </a:endParaRPr>
          </a:p>
          <a:p>
            <a:pPr marL="268605" marR="15494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Convex </a:t>
            </a:r>
            <a:r>
              <a:rPr sz="1800" b="1" spc="5" dirty="0">
                <a:latin typeface="Lucida Sans Unicode"/>
                <a:cs typeface="Lucida Sans Unicode"/>
              </a:rPr>
              <a:t>Mirror: </a:t>
            </a:r>
            <a:r>
              <a:rPr sz="1800" dirty="0">
                <a:latin typeface="Lucida Sans Unicode"/>
                <a:cs typeface="Lucida Sans Unicode"/>
              </a:rPr>
              <a:t>A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spherical mirror </a:t>
            </a:r>
            <a:r>
              <a:rPr sz="1800" spc="-5" dirty="0">
                <a:latin typeface="Lucida Sans Unicode"/>
                <a:cs typeface="Lucida Sans Unicode"/>
              </a:rPr>
              <a:t>that </a:t>
            </a:r>
            <a:r>
              <a:rPr sz="1800" dirty="0">
                <a:latin typeface="Lucida Sans Unicode"/>
                <a:cs typeface="Lucida Sans Unicode"/>
              </a:rPr>
              <a:t>has </a:t>
            </a:r>
            <a:r>
              <a:rPr sz="1800" spc="-5" dirty="0">
                <a:latin typeface="Lucida Sans Unicode"/>
                <a:cs typeface="Lucida Sans Unicode"/>
              </a:rPr>
              <a:t>its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reflecting surface  curved</a:t>
            </a:r>
            <a:r>
              <a:rPr sz="180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outwards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Wingdings 3"/>
              <a:buChar char=""/>
            </a:pPr>
            <a:endParaRPr sz="19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There are some </a:t>
            </a:r>
            <a:r>
              <a:rPr sz="1800" spc="-10" dirty="0">
                <a:latin typeface="Lucida Sans Unicode"/>
                <a:cs typeface="Lucida Sans Unicode"/>
              </a:rPr>
              <a:t>important </a:t>
            </a:r>
            <a:r>
              <a:rPr sz="1800" dirty="0">
                <a:latin typeface="Lucida Sans Unicode"/>
                <a:cs typeface="Lucida Sans Unicode"/>
              </a:rPr>
              <a:t>terms </a:t>
            </a:r>
            <a:r>
              <a:rPr sz="1800" spc="-5" dirty="0">
                <a:latin typeface="Lucida Sans Unicode"/>
                <a:cs typeface="Lucida Sans Unicode"/>
              </a:rPr>
              <a:t>to be explained </a:t>
            </a:r>
            <a:r>
              <a:rPr sz="1800" spc="-10" dirty="0">
                <a:latin typeface="Lucida Sans Unicode"/>
                <a:cs typeface="Lucida Sans Unicode"/>
              </a:rPr>
              <a:t>first </a:t>
            </a:r>
            <a:r>
              <a:rPr sz="1800" spc="-5" dirty="0">
                <a:latin typeface="Lucida Sans Unicode"/>
                <a:cs typeface="Lucida Sans Unicode"/>
              </a:rPr>
              <a:t>in </a:t>
            </a:r>
            <a:r>
              <a:rPr sz="1800" dirty="0">
                <a:latin typeface="Lucida Sans Unicode"/>
                <a:cs typeface="Lucida Sans Unicode"/>
              </a:rPr>
              <a:t>terms</a:t>
            </a:r>
            <a:r>
              <a:rPr sz="1800" spc="8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of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Spherical </a:t>
            </a:r>
            <a:r>
              <a:rPr sz="1800" spc="-10" dirty="0">
                <a:latin typeface="Lucida Sans Unicode"/>
                <a:cs typeface="Lucida Sans Unicode"/>
              </a:rPr>
              <a:t>mirrors. </a:t>
            </a:r>
            <a:r>
              <a:rPr sz="1800" spc="-5" dirty="0">
                <a:latin typeface="Lucida Sans Unicode"/>
                <a:cs typeface="Lucida Sans Unicode"/>
              </a:rPr>
              <a:t>They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are: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 of</a:t>
            </a:r>
            <a:r>
              <a:rPr sz="180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Curvature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Focus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Principal</a:t>
            </a:r>
            <a:r>
              <a:rPr sz="1800" spc="4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F5666"/>
                </a:solidFill>
                <a:latin typeface="Lucida Sans Unicode"/>
                <a:cs typeface="Lucida Sans Unicode"/>
              </a:rPr>
              <a:t>Axis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dirty="0">
                <a:solidFill>
                  <a:srgbClr val="0F5666"/>
                </a:solidFill>
                <a:latin typeface="Lucida Sans Unicode"/>
                <a:cs typeface="Lucida Sans Unicode"/>
              </a:rPr>
              <a:t>Pole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Focal</a:t>
            </a:r>
            <a:r>
              <a:rPr sz="180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length</a:t>
            </a:r>
            <a:endParaRPr sz="18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8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Radius of</a:t>
            </a:r>
            <a:r>
              <a:rPr sz="1800" spc="10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F5666"/>
                </a:solidFill>
                <a:latin typeface="Lucida Sans Unicode"/>
                <a:cs typeface="Lucida Sans Unicode"/>
              </a:rPr>
              <a:t>Curvature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316" y="665987"/>
            <a:ext cx="7895452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7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70405"/>
            <a:ext cx="751522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6832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Center of </a:t>
            </a:r>
            <a:r>
              <a:rPr sz="2400" b="1" spc="-5" dirty="0">
                <a:latin typeface="Lucida Sans Unicode"/>
                <a:cs typeface="Lucida Sans Unicode"/>
              </a:rPr>
              <a:t>curvature </a:t>
            </a:r>
            <a:r>
              <a:rPr sz="2400" b="1" dirty="0">
                <a:latin typeface="Lucida Sans Unicode"/>
                <a:cs typeface="Lucida Sans Unicode"/>
              </a:rPr>
              <a:t>(C): </a:t>
            </a:r>
            <a:r>
              <a:rPr sz="2400" spc="-5" dirty="0">
                <a:latin typeface="Lucida Sans Unicode"/>
                <a:cs typeface="Lucida Sans Unicode"/>
              </a:rPr>
              <a:t>It is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 </a:t>
            </a:r>
            <a:r>
              <a:rPr sz="2400" spc="-5" dirty="0">
                <a:latin typeface="Lucida Sans Unicode"/>
                <a:cs typeface="Lucida Sans Unicode"/>
              </a:rPr>
              <a:t>of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sphere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which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 </a:t>
            </a:r>
            <a:r>
              <a:rPr sz="2400" spc="-5" dirty="0">
                <a:latin typeface="Lucida Sans Unicode"/>
                <a:cs typeface="Lucida Sans Unicode"/>
              </a:rPr>
              <a:t>is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part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39751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Radius of </a:t>
            </a:r>
            <a:r>
              <a:rPr sz="2400" b="1" spc="-5" dirty="0">
                <a:latin typeface="Lucida Sans Unicode"/>
                <a:cs typeface="Lucida Sans Unicode"/>
              </a:rPr>
              <a:t>curvature </a:t>
            </a:r>
            <a:r>
              <a:rPr sz="2400" b="1" spc="5" dirty="0">
                <a:latin typeface="Lucida Sans Unicode"/>
                <a:cs typeface="Lucida Sans Unicode"/>
              </a:rPr>
              <a:t>(CP): </a:t>
            </a:r>
            <a:r>
              <a:rPr sz="2400" spc="-5" dirty="0">
                <a:latin typeface="Lucida Sans Unicode"/>
                <a:cs typeface="Lucida Sans Unicode"/>
              </a:rPr>
              <a:t>It is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radius </a:t>
            </a:r>
            <a:r>
              <a:rPr sz="2400" spc="-5" dirty="0">
                <a:latin typeface="Lucida Sans Unicode"/>
                <a:cs typeface="Lucida Sans Unicode"/>
              </a:rPr>
              <a:t>of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sphere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which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mirror </a:t>
            </a:r>
            <a:r>
              <a:rPr sz="2400" spc="-5" dirty="0">
                <a:latin typeface="Lucida Sans Unicode"/>
                <a:cs typeface="Lucida Sans Unicode"/>
              </a:rPr>
              <a:t>is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part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spc="5" dirty="0">
                <a:latin typeface="Lucida Sans Unicode"/>
                <a:cs typeface="Lucida Sans Unicode"/>
              </a:rPr>
              <a:t>Pole (P): </a:t>
            </a:r>
            <a:r>
              <a:rPr sz="2400" spc="-5" dirty="0">
                <a:latin typeface="Lucida Sans Unicode"/>
                <a:cs typeface="Lucida Sans Unicode"/>
              </a:rPr>
              <a:t>It is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 </a:t>
            </a:r>
            <a:r>
              <a:rPr sz="2400" spc="-5" dirty="0">
                <a:latin typeface="Lucida Sans Unicode"/>
                <a:cs typeface="Lucida Sans Unicode"/>
              </a:rPr>
              <a:t>of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spherical</a:t>
            </a:r>
            <a:r>
              <a:rPr sz="2400" dirty="0">
                <a:solidFill>
                  <a:srgbClr val="0F5666"/>
                </a:solidFill>
                <a:latin typeface="Lucida Sans Unicode"/>
                <a:cs typeface="Lucida Sans Unicode"/>
              </a:rPr>
              <a:t> mirror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Font typeface="Wingdings 3"/>
              <a:buChar char=""/>
            </a:pPr>
            <a:endParaRPr sz="235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Principal axis </a:t>
            </a:r>
            <a:r>
              <a:rPr sz="2400" b="1" spc="5" dirty="0">
                <a:latin typeface="Lucida Sans Unicode"/>
                <a:cs typeface="Lucida Sans Unicode"/>
              </a:rPr>
              <a:t>(X-Y): </a:t>
            </a:r>
            <a:r>
              <a:rPr sz="2400" spc="-5" dirty="0">
                <a:latin typeface="Lucida Sans Unicode"/>
                <a:cs typeface="Lucida Sans Unicode"/>
              </a:rPr>
              <a:t>It is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straight line </a:t>
            </a:r>
            <a:r>
              <a:rPr sz="2400" spc="-5" dirty="0">
                <a:latin typeface="Lucida Sans Unicode"/>
                <a:cs typeface="Lucida Sans Unicode"/>
              </a:rPr>
              <a:t>passing  through the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centre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curvature </a:t>
            </a:r>
            <a:r>
              <a:rPr sz="2400" spc="-10" dirty="0">
                <a:latin typeface="Lucida Sans Unicode"/>
                <a:cs typeface="Lucida Sans Unicode"/>
              </a:rPr>
              <a:t>and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5666"/>
                </a:solidFill>
                <a:latin typeface="Lucida Sans Unicode"/>
                <a:cs typeface="Lucida Sans Unicode"/>
              </a:rPr>
              <a:t>pole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263" y="665987"/>
            <a:ext cx="7955280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741545" y="6380747"/>
            <a:ext cx="191071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90"/>
              </a:spcBef>
            </a:pP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8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314" y="360446"/>
            <a:ext cx="8515350" cy="6068060"/>
            <a:chOff x="351314" y="360446"/>
            <a:chExt cx="8515350" cy="6068060"/>
          </a:xfrm>
        </p:grpSpPr>
        <p:sp>
          <p:nvSpPr>
            <p:cNvPr id="3" name="object 3"/>
            <p:cNvSpPr/>
            <p:nvPr/>
          </p:nvSpPr>
          <p:spPr>
            <a:xfrm>
              <a:off x="351314" y="360446"/>
              <a:ext cx="4446237" cy="35470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39" y="405384"/>
              <a:ext cx="4282440" cy="3383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189" y="386334"/>
              <a:ext cx="4320540" cy="3421379"/>
            </a:xfrm>
            <a:custGeom>
              <a:avLst/>
              <a:gdLst/>
              <a:ahLst/>
              <a:cxnLst/>
              <a:rect l="l" t="t" r="r" b="b"/>
              <a:pathLst>
                <a:path w="4320540" h="3421379">
                  <a:moveTo>
                    <a:pt x="0" y="3421379"/>
                  </a:moveTo>
                  <a:lnTo>
                    <a:pt x="4320540" y="3421379"/>
                  </a:lnTo>
                  <a:lnTo>
                    <a:pt x="4320540" y="0"/>
                  </a:lnTo>
                  <a:lnTo>
                    <a:pt x="0" y="0"/>
                  </a:lnTo>
                  <a:lnTo>
                    <a:pt x="0" y="342137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7823" y="2717292"/>
              <a:ext cx="4178808" cy="3710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51831" y="2781299"/>
              <a:ext cx="3995927" cy="3528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2781" y="2762249"/>
              <a:ext cx="4034154" cy="3566160"/>
            </a:xfrm>
            <a:custGeom>
              <a:avLst/>
              <a:gdLst/>
              <a:ahLst/>
              <a:cxnLst/>
              <a:rect l="l" t="t" r="r" b="b"/>
              <a:pathLst>
                <a:path w="4034154" h="3566160">
                  <a:moveTo>
                    <a:pt x="0" y="3566160"/>
                  </a:moveTo>
                  <a:lnTo>
                    <a:pt x="4034027" y="3566160"/>
                  </a:lnTo>
                  <a:lnTo>
                    <a:pt x="4034027" y="0"/>
                  </a:lnTo>
                  <a:lnTo>
                    <a:pt x="0" y="0"/>
                  </a:lnTo>
                  <a:lnTo>
                    <a:pt x="0" y="35661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1269</Words>
  <Application>Microsoft Office PowerPoint</Application>
  <PresentationFormat>On-screen Show (4:3)</PresentationFormat>
  <Paragraphs>243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CLASS –X SCIENCE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1. At Infinity: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1. Between O and F:</vt:lpstr>
      <vt:lpstr>Slide 32</vt:lpstr>
      <vt:lpstr>Slide 33</vt:lpstr>
      <vt:lpstr>Slide 34</vt:lpstr>
      <vt:lpstr>Slide 35</vt:lpstr>
      <vt:lpstr>Slide 36</vt:lpstr>
      <vt:lpstr>That’s it folks…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–X SCIENCE</dc:title>
  <cp:lastModifiedBy>dell</cp:lastModifiedBy>
  <cp:revision>2</cp:revision>
  <dcterms:created xsi:type="dcterms:W3CDTF">2020-09-29T16:08:42Z</dcterms:created>
  <dcterms:modified xsi:type="dcterms:W3CDTF">2020-09-30T13:55:47Z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2020-09-29T00:00:00Z</vt:filetime>
  </property>
</Properties>
</file>